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2" r:id="rId3"/>
    <p:sldMasterId id="2147484068" r:id="rId4"/>
    <p:sldMasterId id="2147484072" r:id="rId5"/>
  </p:sldMasterIdLst>
  <p:notesMasterIdLst>
    <p:notesMasterId r:id="rId122"/>
  </p:notesMasterIdLst>
  <p:handoutMasterIdLst>
    <p:handoutMasterId r:id="rId123"/>
  </p:handoutMasterIdLst>
  <p:sldIdLst>
    <p:sldId id="256" r:id="rId6"/>
    <p:sldId id="257" r:id="rId7"/>
    <p:sldId id="258" r:id="rId8"/>
    <p:sldId id="266" r:id="rId9"/>
    <p:sldId id="267" r:id="rId10"/>
    <p:sldId id="268" r:id="rId11"/>
    <p:sldId id="271" r:id="rId12"/>
    <p:sldId id="272" r:id="rId13"/>
    <p:sldId id="274" r:id="rId14"/>
    <p:sldId id="275" r:id="rId15"/>
    <p:sldId id="276" r:id="rId16"/>
    <p:sldId id="277" r:id="rId17"/>
    <p:sldId id="281" r:id="rId18"/>
    <p:sldId id="279" r:id="rId19"/>
    <p:sldId id="280" r:id="rId20"/>
    <p:sldId id="290" r:id="rId21"/>
    <p:sldId id="282" r:id="rId22"/>
    <p:sldId id="283" r:id="rId23"/>
    <p:sldId id="285" r:id="rId24"/>
    <p:sldId id="284" r:id="rId25"/>
    <p:sldId id="286" r:id="rId26"/>
    <p:sldId id="287" r:id="rId27"/>
    <p:sldId id="288" r:id="rId28"/>
    <p:sldId id="289" r:id="rId29"/>
    <p:sldId id="273" r:id="rId30"/>
    <p:sldId id="292" r:id="rId31"/>
    <p:sldId id="293" r:id="rId32"/>
    <p:sldId id="294" r:id="rId33"/>
    <p:sldId id="295" r:id="rId34"/>
    <p:sldId id="296" r:id="rId35"/>
    <p:sldId id="297" r:id="rId36"/>
    <p:sldId id="298" r:id="rId37"/>
    <p:sldId id="299" r:id="rId38"/>
    <p:sldId id="300" r:id="rId39"/>
    <p:sldId id="301" r:id="rId40"/>
    <p:sldId id="387"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8" r:id="rId58"/>
    <p:sldId id="373" r:id="rId59"/>
    <p:sldId id="374" r:id="rId60"/>
    <p:sldId id="375" r:id="rId61"/>
    <p:sldId id="376" r:id="rId62"/>
    <p:sldId id="377" r:id="rId63"/>
    <p:sldId id="264" r:id="rId64"/>
    <p:sldId id="260" r:id="rId65"/>
    <p:sldId id="263" r:id="rId66"/>
    <p:sldId id="262" r:id="rId67"/>
    <p:sldId id="307" r:id="rId68"/>
    <p:sldId id="386" r:id="rId69"/>
    <p:sldId id="302" r:id="rId70"/>
    <p:sldId id="304" r:id="rId71"/>
    <p:sldId id="306" r:id="rId72"/>
    <p:sldId id="308" r:id="rId73"/>
    <p:sldId id="309" r:id="rId74"/>
    <p:sldId id="310" r:id="rId75"/>
    <p:sldId id="311" r:id="rId76"/>
    <p:sldId id="312" r:id="rId77"/>
    <p:sldId id="314" r:id="rId78"/>
    <p:sldId id="315" r:id="rId79"/>
    <p:sldId id="316" r:id="rId80"/>
    <p:sldId id="317" r:id="rId81"/>
    <p:sldId id="319" r:id="rId82"/>
    <p:sldId id="318"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84" r:id="rId97"/>
    <p:sldId id="334" r:id="rId98"/>
    <p:sldId id="335" r:id="rId99"/>
    <p:sldId id="336" r:id="rId100"/>
    <p:sldId id="379" r:id="rId101"/>
    <p:sldId id="380" r:id="rId102"/>
    <p:sldId id="381" r:id="rId103"/>
    <p:sldId id="385" r:id="rId104"/>
    <p:sldId id="383" r:id="rId105"/>
    <p:sldId id="337" r:id="rId106"/>
    <p:sldId id="339" r:id="rId107"/>
    <p:sldId id="340" r:id="rId108"/>
    <p:sldId id="344" r:id="rId109"/>
    <p:sldId id="345" r:id="rId110"/>
    <p:sldId id="346" r:id="rId111"/>
    <p:sldId id="341" r:id="rId112"/>
    <p:sldId id="342" r:id="rId113"/>
    <p:sldId id="347" r:id="rId114"/>
    <p:sldId id="348" r:id="rId115"/>
    <p:sldId id="349" r:id="rId116"/>
    <p:sldId id="388" r:id="rId117"/>
    <p:sldId id="389" r:id="rId118"/>
    <p:sldId id="390" r:id="rId119"/>
    <p:sldId id="392" r:id="rId120"/>
    <p:sldId id="391" r:id="rId121"/>
  </p:sldIdLst>
  <p:sldSz cx="24384000" cy="13716000"/>
  <p:notesSz cx="6797675" cy="9926638"/>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Table of contents" id="{1DF9D18F-3202-4A9F-9FFB-6D7AFD6BBA49}">
          <p14:sldIdLst>
            <p14:sldId id="256"/>
            <p14:sldId id="257"/>
          </p14:sldIdLst>
        </p14:section>
        <p14:section name="1. JavaScript basics" id="{1E3CED14-1E67-4144-B8DB-42083671E1D9}">
          <p14:sldIdLst>
            <p14:sldId id="258"/>
            <p14:sldId id="266"/>
            <p14:sldId id="267"/>
            <p14:sldId id="268"/>
            <p14:sldId id="271"/>
            <p14:sldId id="272"/>
            <p14:sldId id="274"/>
            <p14:sldId id="275"/>
            <p14:sldId id="276"/>
            <p14:sldId id="277"/>
            <p14:sldId id="281"/>
            <p14:sldId id="279"/>
            <p14:sldId id="280"/>
            <p14:sldId id="290"/>
            <p14:sldId id="282"/>
            <p14:sldId id="283"/>
            <p14:sldId id="285"/>
            <p14:sldId id="284"/>
            <p14:sldId id="286"/>
            <p14:sldId id="287"/>
            <p14:sldId id="288"/>
            <p14:sldId id="289"/>
            <p14:sldId id="273"/>
            <p14:sldId id="292"/>
            <p14:sldId id="293"/>
            <p14:sldId id="294"/>
            <p14:sldId id="295"/>
            <p14:sldId id="296"/>
            <p14:sldId id="297"/>
            <p14:sldId id="298"/>
            <p14:sldId id="299"/>
            <p14:sldId id="300"/>
            <p14:sldId id="301"/>
            <p14:sldId id="387"/>
          </p14:sldIdLst>
        </p14:section>
        <p14:section name="2. JavaScript ecosystem tools" id="{DF5A8686-9B4B-43A9-8719-6CEE4EC83D27}">
          <p14:sldIdLst>
            <p14:sldId id="357"/>
            <p14:sldId id="358"/>
            <p14:sldId id="359"/>
            <p14:sldId id="360"/>
            <p14:sldId id="361"/>
            <p14:sldId id="362"/>
            <p14:sldId id="363"/>
            <p14:sldId id="364"/>
            <p14:sldId id="365"/>
            <p14:sldId id="366"/>
            <p14:sldId id="367"/>
            <p14:sldId id="368"/>
            <p14:sldId id="369"/>
            <p14:sldId id="370"/>
            <p14:sldId id="371"/>
            <p14:sldId id="372"/>
            <p14:sldId id="378"/>
            <p14:sldId id="373"/>
            <p14:sldId id="374"/>
            <p14:sldId id="375"/>
            <p14:sldId id="376"/>
            <p14:sldId id="377"/>
          </p14:sldIdLst>
        </p14:section>
        <p14:section name="3. Introduction to react.js" id="{B7C807AD-A07B-48EE-8BE2-1EF6709F0E0F}">
          <p14:sldIdLst>
            <p14:sldId id="264"/>
            <p14:sldId id="260"/>
            <p14:sldId id="263"/>
            <p14:sldId id="262"/>
            <p14:sldId id="307"/>
            <p14:sldId id="386"/>
            <p14:sldId id="302"/>
            <p14:sldId id="304"/>
            <p14:sldId id="306"/>
            <p14:sldId id="308"/>
            <p14:sldId id="309"/>
            <p14:sldId id="310"/>
            <p14:sldId id="311"/>
            <p14:sldId id="312"/>
            <p14:sldId id="314"/>
            <p14:sldId id="315"/>
            <p14:sldId id="316"/>
            <p14:sldId id="317"/>
            <p14:sldId id="319"/>
            <p14:sldId id="318"/>
            <p14:sldId id="321"/>
            <p14:sldId id="322"/>
            <p14:sldId id="323"/>
            <p14:sldId id="324"/>
            <p14:sldId id="325"/>
            <p14:sldId id="326"/>
            <p14:sldId id="327"/>
            <p14:sldId id="328"/>
            <p14:sldId id="329"/>
            <p14:sldId id="330"/>
            <p14:sldId id="331"/>
          </p14:sldIdLst>
        </p14:section>
        <p14:section name="4. React.js - more advanced concepts" id="{D3348F22-02BC-45EE-AA44-DE82C151A85B}">
          <p14:sldIdLst>
            <p14:sldId id="332"/>
            <p14:sldId id="333"/>
            <p14:sldId id="384"/>
            <p14:sldId id="334"/>
            <p14:sldId id="335"/>
            <p14:sldId id="336"/>
            <p14:sldId id="379"/>
            <p14:sldId id="380"/>
            <p14:sldId id="381"/>
            <p14:sldId id="385"/>
            <p14:sldId id="383"/>
          </p14:sldIdLst>
        </p14:section>
        <p14:section name="App state management with Redux" id="{A3E6A05D-2978-4F55-861D-F3B8770F2F5B}">
          <p14:sldIdLst>
            <p14:sldId id="337"/>
            <p14:sldId id="339"/>
            <p14:sldId id="340"/>
            <p14:sldId id="344"/>
            <p14:sldId id="345"/>
            <p14:sldId id="346"/>
            <p14:sldId id="341"/>
            <p14:sldId id="342"/>
            <p14:sldId id="347"/>
            <p14:sldId id="348"/>
            <p14:sldId id="349"/>
            <p14:sldId id="388"/>
            <p14:sldId id="389"/>
            <p14:sldId id="390"/>
            <p14:sldId id="392"/>
            <p14:sldId id="3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525"/>
    <a:srgbClr val="4CBAB1"/>
    <a:srgbClr val="3C3D36"/>
    <a:srgbClr val="302E2A"/>
    <a:srgbClr val="2C2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528" autoAdjust="0"/>
  </p:normalViewPr>
  <p:slideViewPr>
    <p:cSldViewPr snapToGrid="0">
      <p:cViewPr varScale="1">
        <p:scale>
          <a:sx n="52" d="100"/>
          <a:sy n="52" d="100"/>
        </p:scale>
        <p:origin x="85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commentAuthors" Target="commentAuthor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a:latin typeface="Amatic SC"/>
              <a:cs typeface="Amatic SC Regular"/>
            </a:rPr>
            <a:t>Top</a:t>
          </a: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a:latin typeface="Amatic SC"/>
              <a:cs typeface="Amatic SC Regular"/>
            </a:rPr>
            <a:t>Middle</a:t>
          </a: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a:solidFill>
                <a:srgbClr val="FFFFFF"/>
              </a:solidFill>
              <a:latin typeface="Amatic SC"/>
              <a:cs typeface="Amatic SC Regular"/>
            </a:rPr>
            <a:t>Base</a:t>
          </a: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pt>
    <dgm:pt modelId="{A83A698F-A4DB-2C42-B1CD-86D290496EE2}" type="pres">
      <dgm:prSet presAssocID="{DDC8EED2-226A-3640-A531-0987EEF4F7BC}" presName="levelTx" presStyleLbl="revTx" presStyleIdx="0" presStyleCnt="0">
        <dgm:presLayoutVars>
          <dgm:chMax val="1"/>
          <dgm:bulletEnabled val="1"/>
        </dgm:presLayoutVars>
      </dgm:prSet>
      <dgm:spPr/>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pt>
    <dgm:pt modelId="{E1EE32A0-A3F2-0042-B3D0-47747274E7E8}" type="pres">
      <dgm:prSet presAssocID="{D49B1888-34C6-1745-B1BC-93104A42275E}" presName="levelTx" presStyleLbl="revTx" presStyleIdx="0" presStyleCnt="0">
        <dgm:presLayoutVars>
          <dgm:chMax val="1"/>
          <dgm:bulletEnabled val="1"/>
        </dgm:presLayoutVars>
      </dgm:prSet>
      <dgm:spPr/>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pt>
    <dgm:pt modelId="{207C59E1-3EA9-D842-9B29-1385CAF00415}" type="pres">
      <dgm:prSet presAssocID="{B363E54C-FEEB-364C-B088-5E2C4BC8AF2D}" presName="levelTx" presStyleLbl="revTx" presStyleIdx="0" presStyleCnt="0">
        <dgm:presLayoutVars>
          <dgm:chMax val="1"/>
          <dgm:bulletEnabled val="1"/>
        </dgm:presLayoutVars>
      </dgm:prSet>
      <dgm:spPr/>
    </dgm:pt>
  </dgm:ptLst>
  <dgm:cxnLst>
    <dgm:cxn modelId="{04160C2E-B467-B348-AE71-715FA9F49D25}" type="presOf" srcId="{B363E54C-FEEB-364C-B088-5E2C4BC8AF2D}" destId="{3C544410-0868-8442-8659-77115A0D24C0}" srcOrd="0" destOrd="0" presId="urn:microsoft.com/office/officeart/2005/8/layout/pyramid1"/>
    <dgm:cxn modelId="{117AEC63-C30D-4843-96B7-321CAC125286}" srcId="{7B3B93E7-8C7B-0541-A8FF-DDEDB568B535}" destId="{B363E54C-FEEB-364C-B088-5E2C4BC8AF2D}" srcOrd="2" destOrd="0" parTransId="{96FD63FF-694C-CC4B-86EE-76B9E5874B10}" sibTransId="{5335FF3B-1602-834A-B475-89674C983CE8}"/>
    <dgm:cxn modelId="{3214624E-DACC-F449-B061-EB2FF1B0CCA0}" type="presOf" srcId="{7B3B93E7-8C7B-0541-A8FF-DDEDB568B535}" destId="{B7D55DFC-77C2-7F4C-9B0D-B325A4A3007A}" srcOrd="0"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B5113782-E336-4D42-AB35-31F05744238D}" type="presOf" srcId="{B363E54C-FEEB-364C-B088-5E2C4BC8AF2D}" destId="{207C59E1-3EA9-D842-9B29-1385CAF00415}"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E7C84C86-6057-294E-A0BC-98B17418DAC6}" type="presOf" srcId="{DDC8EED2-226A-3640-A531-0987EEF4F7BC}" destId="{A83A698F-A4DB-2C42-B1CD-86D290496EE2}" srcOrd="1" destOrd="0" presId="urn:microsoft.com/office/officeart/2005/8/layout/pyramid1"/>
    <dgm:cxn modelId="{F142A8AF-D0E8-E845-AFC7-8AF5E7F74222}" type="presOf" srcId="{DDC8EED2-226A-3640-A531-0987EEF4F7BC}" destId="{2E23628B-8FFB-F740-A0B1-CBF472BA6FE5}" srcOrd="0" destOrd="0" presId="urn:microsoft.com/office/officeart/2005/8/layout/pyramid1"/>
    <dgm:cxn modelId="{B00818B0-5536-C04F-AB64-9A4DFA20B460}" type="presOf" srcId="{D49B1888-34C6-1745-B1BC-93104A42275E}" destId="{E1EE32A0-A3F2-0042-B3D0-47747274E7E8}" srcOrd="1" destOrd="0" presId="urn:microsoft.com/office/officeart/2005/8/layout/pyramid1"/>
    <dgm:cxn modelId="{947563B1-BA0F-5249-AE50-ADBED4534D8D}" type="presOf" srcId="{D49B1888-34C6-1745-B1BC-93104A42275E}" destId="{29FB89C4-9060-B244-89CC-D981DA50B324}" srcOrd="0" destOrd="0" presId="urn:microsoft.com/office/officeart/2005/8/layout/pyramid1"/>
    <dgm:cxn modelId="{ADB17ABB-DADA-4645-AF95-E810D8A5171D}" type="presParOf" srcId="{B7D55DFC-77C2-7F4C-9B0D-B325A4A3007A}" destId="{167A67B4-67EF-1E4C-A79F-5B16BF3AE1DD}" srcOrd="0" destOrd="0" presId="urn:microsoft.com/office/officeart/2005/8/layout/pyramid1"/>
    <dgm:cxn modelId="{0CB6189F-960E-8C48-A399-5E2095128960}" type="presParOf" srcId="{167A67B4-67EF-1E4C-A79F-5B16BF3AE1DD}" destId="{2E23628B-8FFB-F740-A0B1-CBF472BA6FE5}" srcOrd="0" destOrd="0" presId="urn:microsoft.com/office/officeart/2005/8/layout/pyramid1"/>
    <dgm:cxn modelId="{BA36BADD-9D4D-494C-98D7-8DA4BD5363B6}" type="presParOf" srcId="{167A67B4-67EF-1E4C-A79F-5B16BF3AE1DD}" destId="{A83A698F-A4DB-2C42-B1CD-86D290496EE2}" srcOrd="1" destOrd="0" presId="urn:microsoft.com/office/officeart/2005/8/layout/pyramid1"/>
    <dgm:cxn modelId="{93D96099-D0F3-7E41-9AC3-41C5B890CBAA}" type="presParOf" srcId="{B7D55DFC-77C2-7F4C-9B0D-B325A4A3007A}" destId="{FF2699F3-383C-A74D-A8A0-0FF75ADCD5C4}" srcOrd="1" destOrd="0" presId="urn:microsoft.com/office/officeart/2005/8/layout/pyramid1"/>
    <dgm:cxn modelId="{62FE637E-CD12-ED47-87C6-2102E3F55CE0}" type="presParOf" srcId="{FF2699F3-383C-A74D-A8A0-0FF75ADCD5C4}" destId="{29FB89C4-9060-B244-89CC-D981DA50B324}" srcOrd="0" destOrd="0" presId="urn:microsoft.com/office/officeart/2005/8/layout/pyramid1"/>
    <dgm:cxn modelId="{FDD68FDC-7A33-4C46-9BFA-EA9116D5DE67}" type="presParOf" srcId="{FF2699F3-383C-A74D-A8A0-0FF75ADCD5C4}" destId="{E1EE32A0-A3F2-0042-B3D0-47747274E7E8}" srcOrd="1" destOrd="0" presId="urn:microsoft.com/office/officeart/2005/8/layout/pyramid1"/>
    <dgm:cxn modelId="{4559D922-90FF-B147-92A9-92EF039A3BEB}" type="presParOf" srcId="{B7D55DFC-77C2-7F4C-9B0D-B325A4A3007A}" destId="{CE337E0C-1E15-944E-9F70-6447C1011BC9}" srcOrd="2" destOrd="0" presId="urn:microsoft.com/office/officeart/2005/8/layout/pyramid1"/>
    <dgm:cxn modelId="{13C3B2D7-3355-8649-BE07-97A2D8FC5EFA}" type="presParOf" srcId="{CE337E0C-1E15-944E-9F70-6447C1011BC9}" destId="{3C544410-0868-8442-8659-77115A0D24C0}" srcOrd="0" destOrd="0" presId="urn:microsoft.com/office/officeart/2005/8/layout/pyramid1"/>
    <dgm:cxn modelId="{3282A94C-5A08-D74F-B3EF-B04D96109389}"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a:latin typeface="Amatic SC"/>
              <a:cs typeface="Amatic SC Regular"/>
            </a:rPr>
            <a:t>Top</a:t>
          </a: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a:latin typeface="Amatic SC"/>
              <a:cs typeface="Amatic SC Regular"/>
            </a:rPr>
            <a:t>Middle</a:t>
          </a: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a:solidFill>
                <a:srgbClr val="FFFFFF"/>
              </a:solidFill>
              <a:latin typeface="Amatic SC"/>
              <a:cs typeface="Amatic SC Regular"/>
            </a:rPr>
            <a:t>Base</a:t>
          </a: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pt>
    <dgm:pt modelId="{A83A698F-A4DB-2C42-B1CD-86D290496EE2}" type="pres">
      <dgm:prSet presAssocID="{DDC8EED2-226A-3640-A531-0987EEF4F7BC}" presName="levelTx" presStyleLbl="revTx" presStyleIdx="0" presStyleCnt="0">
        <dgm:presLayoutVars>
          <dgm:chMax val="1"/>
          <dgm:bulletEnabled val="1"/>
        </dgm:presLayoutVars>
      </dgm:prSet>
      <dgm:spPr/>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pt>
    <dgm:pt modelId="{E1EE32A0-A3F2-0042-B3D0-47747274E7E8}" type="pres">
      <dgm:prSet presAssocID="{D49B1888-34C6-1745-B1BC-93104A42275E}" presName="levelTx" presStyleLbl="revTx" presStyleIdx="0" presStyleCnt="0">
        <dgm:presLayoutVars>
          <dgm:chMax val="1"/>
          <dgm:bulletEnabled val="1"/>
        </dgm:presLayoutVars>
      </dgm:prSet>
      <dgm:spPr/>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pt>
    <dgm:pt modelId="{207C59E1-3EA9-D842-9B29-1385CAF00415}" type="pres">
      <dgm:prSet presAssocID="{B363E54C-FEEB-364C-B088-5E2C4BC8AF2D}" presName="levelTx" presStyleLbl="revTx" presStyleIdx="0" presStyleCnt="0">
        <dgm:presLayoutVars>
          <dgm:chMax val="1"/>
          <dgm:bulletEnabled val="1"/>
        </dgm:presLayoutVars>
      </dgm:prSet>
      <dgm:spPr/>
    </dgm:pt>
  </dgm:ptLst>
  <dgm:cxnLst>
    <dgm:cxn modelId="{C4EA8F0A-97E6-4AEF-9401-1DB27D46EC7F}" type="presOf" srcId="{B363E54C-FEEB-364C-B088-5E2C4BC8AF2D}" destId="{3C544410-0868-8442-8659-77115A0D24C0}" srcOrd="0" destOrd="0" presId="urn:microsoft.com/office/officeart/2005/8/layout/pyramid1"/>
    <dgm:cxn modelId="{B22C4D1E-861A-48F4-869E-CEB9A31C7592}" type="presOf" srcId="{D49B1888-34C6-1745-B1BC-93104A42275E}" destId="{29FB89C4-9060-B244-89CC-D981DA50B324}" srcOrd="0" destOrd="0" presId="urn:microsoft.com/office/officeart/2005/8/layout/pyramid1"/>
    <dgm:cxn modelId="{117AEC63-C30D-4843-96B7-321CAC125286}" srcId="{7B3B93E7-8C7B-0541-A8FF-DDEDB568B535}" destId="{B363E54C-FEEB-364C-B088-5E2C4BC8AF2D}" srcOrd="2" destOrd="0" parTransId="{96FD63FF-694C-CC4B-86EE-76B9E5874B10}" sibTransId="{5335FF3B-1602-834A-B475-89674C983CE8}"/>
    <dgm:cxn modelId="{28B15B6B-5D28-4687-B3E7-14AB023B9555}" type="presOf" srcId="{DDC8EED2-226A-3640-A531-0987EEF4F7BC}" destId="{A83A698F-A4DB-2C42-B1CD-86D290496EE2}" srcOrd="1" destOrd="0" presId="urn:microsoft.com/office/officeart/2005/8/layout/pyramid1"/>
    <dgm:cxn modelId="{4AFC1A77-A3E8-41BA-B773-0F71848572CD}" type="presOf" srcId="{B363E54C-FEEB-364C-B088-5E2C4BC8AF2D}" destId="{207C59E1-3EA9-D842-9B29-1385CAF00415}" srcOrd="1"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9DEDE183-573C-454C-981A-27EF6D1626B3}" srcId="{7B3B93E7-8C7B-0541-A8FF-DDEDB568B535}" destId="{DDC8EED2-226A-3640-A531-0987EEF4F7BC}" srcOrd="0" destOrd="0" parTransId="{E6D4D594-5FEE-1849-BC48-61511E97F5CD}" sibTransId="{CEDC2CCC-CFAC-1C4A-9744-E6AD0834920B}"/>
    <dgm:cxn modelId="{391A5786-4D8A-421A-A2B4-DF0E6A57455E}" type="presOf" srcId="{DDC8EED2-226A-3640-A531-0987EEF4F7BC}" destId="{2E23628B-8FFB-F740-A0B1-CBF472BA6FE5}" srcOrd="0" destOrd="0" presId="urn:microsoft.com/office/officeart/2005/8/layout/pyramid1"/>
    <dgm:cxn modelId="{FB596290-DD71-469C-8B22-D01A19CBFCF9}" type="presOf" srcId="{7B3B93E7-8C7B-0541-A8FF-DDEDB568B535}" destId="{B7D55DFC-77C2-7F4C-9B0D-B325A4A3007A}" srcOrd="0" destOrd="0" presId="urn:microsoft.com/office/officeart/2005/8/layout/pyramid1"/>
    <dgm:cxn modelId="{F2B115BC-CC76-41C1-A831-E0001076BD2C}" type="presOf" srcId="{D49B1888-34C6-1745-B1BC-93104A42275E}" destId="{E1EE32A0-A3F2-0042-B3D0-47747274E7E8}" srcOrd="1" destOrd="0" presId="urn:microsoft.com/office/officeart/2005/8/layout/pyramid1"/>
    <dgm:cxn modelId="{BCBCB0B3-AB61-44C3-8EBF-086FDF41998B}" type="presParOf" srcId="{B7D55DFC-77C2-7F4C-9B0D-B325A4A3007A}" destId="{167A67B4-67EF-1E4C-A79F-5B16BF3AE1DD}" srcOrd="0" destOrd="0" presId="urn:microsoft.com/office/officeart/2005/8/layout/pyramid1"/>
    <dgm:cxn modelId="{A4143FFE-4CBC-467E-9137-AE1C9CF5531D}" type="presParOf" srcId="{167A67B4-67EF-1E4C-A79F-5B16BF3AE1DD}" destId="{2E23628B-8FFB-F740-A0B1-CBF472BA6FE5}" srcOrd="0" destOrd="0" presId="urn:microsoft.com/office/officeart/2005/8/layout/pyramid1"/>
    <dgm:cxn modelId="{A06C1A75-64BC-4254-AEF2-FBC99A9A8EA4}" type="presParOf" srcId="{167A67B4-67EF-1E4C-A79F-5B16BF3AE1DD}" destId="{A83A698F-A4DB-2C42-B1CD-86D290496EE2}" srcOrd="1" destOrd="0" presId="urn:microsoft.com/office/officeart/2005/8/layout/pyramid1"/>
    <dgm:cxn modelId="{A40640B3-3CC9-4B9B-8FFA-6B898DC676FB}" type="presParOf" srcId="{B7D55DFC-77C2-7F4C-9B0D-B325A4A3007A}" destId="{FF2699F3-383C-A74D-A8A0-0FF75ADCD5C4}" srcOrd="1" destOrd="0" presId="urn:microsoft.com/office/officeart/2005/8/layout/pyramid1"/>
    <dgm:cxn modelId="{7A5E20F2-6361-45CC-A300-0C0AB464F4B1}" type="presParOf" srcId="{FF2699F3-383C-A74D-A8A0-0FF75ADCD5C4}" destId="{29FB89C4-9060-B244-89CC-D981DA50B324}" srcOrd="0" destOrd="0" presId="urn:microsoft.com/office/officeart/2005/8/layout/pyramid1"/>
    <dgm:cxn modelId="{D1D55603-8ADD-4C97-9406-945A1CF7C3C4}" type="presParOf" srcId="{FF2699F3-383C-A74D-A8A0-0FF75ADCD5C4}" destId="{E1EE32A0-A3F2-0042-B3D0-47747274E7E8}" srcOrd="1" destOrd="0" presId="urn:microsoft.com/office/officeart/2005/8/layout/pyramid1"/>
    <dgm:cxn modelId="{FFA7BDB6-1D14-4B86-AB2D-8A10D73496D5}" type="presParOf" srcId="{B7D55DFC-77C2-7F4C-9B0D-B325A4A3007A}" destId="{CE337E0C-1E15-944E-9F70-6447C1011BC9}" srcOrd="2" destOrd="0" presId="urn:microsoft.com/office/officeart/2005/8/layout/pyramid1"/>
    <dgm:cxn modelId="{395CC6A6-5362-48E6-B00D-0C0BFD15EE98}" type="presParOf" srcId="{CE337E0C-1E15-944E-9F70-6447C1011BC9}" destId="{3C544410-0868-8442-8659-77115A0D24C0}" srcOrd="0" destOrd="0" presId="urn:microsoft.com/office/officeart/2005/8/layout/pyramid1"/>
    <dgm:cxn modelId="{2DF52969-8185-43D8-BF83-CB8C8D0F2B34}"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3628B-8FFB-F740-A0B1-CBF472BA6FE5}">
      <dsp:nvSpPr>
        <dsp:cNvPr id="0" name=""/>
        <dsp:cNvSpPr/>
      </dsp:nvSpPr>
      <dsp:spPr>
        <a:xfrm>
          <a:off x="3958775" y="231677"/>
          <a:ext cx="4032447" cy="2688298"/>
        </a:xfrm>
        <a:prstGeom prst="trapezoid">
          <a:avLst>
            <a:gd name="adj" fmla="val 75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Top</a:t>
          </a:r>
        </a:p>
      </dsp:txBody>
      <dsp:txXfrm>
        <a:off x="3958775" y="231677"/>
        <a:ext cx="4032447" cy="2688298"/>
      </dsp:txXfrm>
    </dsp:sp>
    <dsp:sp modelId="{29FB89C4-9060-B244-89CC-D981DA50B324}">
      <dsp:nvSpPr>
        <dsp:cNvPr id="0" name=""/>
        <dsp:cNvSpPr/>
      </dsp:nvSpPr>
      <dsp:spPr>
        <a:xfrm>
          <a:off x="2016224" y="2688298"/>
          <a:ext cx="8064895" cy="2688298"/>
        </a:xfrm>
        <a:prstGeom prst="trapezoid">
          <a:avLst>
            <a:gd name="adj" fmla="val 75000"/>
          </a:avLst>
        </a:prstGeom>
        <a:blipFill rotWithShape="1">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Middle</a:t>
          </a:r>
        </a:p>
      </dsp:txBody>
      <dsp:txXfrm>
        <a:off x="3427580" y="2688298"/>
        <a:ext cx="5242182" cy="2688298"/>
      </dsp:txXfrm>
    </dsp:sp>
    <dsp:sp modelId="{3C544410-0868-8442-8659-77115A0D24C0}">
      <dsp:nvSpPr>
        <dsp:cNvPr id="0" name=""/>
        <dsp:cNvSpPr/>
      </dsp:nvSpPr>
      <dsp:spPr>
        <a:xfrm>
          <a:off x="0" y="5376597"/>
          <a:ext cx="12097343" cy="2688298"/>
        </a:xfrm>
        <a:prstGeom prst="trapezoid">
          <a:avLst>
            <a:gd name="adj" fmla="val 75000"/>
          </a:avLst>
        </a:prstGeom>
        <a:blipFill rotWithShape="1">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FFFFF"/>
              </a:solidFill>
              <a:latin typeface="Amatic SC"/>
              <a:cs typeface="Amatic SC Regular"/>
            </a:rPr>
            <a:t>Base</a:t>
          </a:r>
        </a:p>
      </dsp:txBody>
      <dsp:txXfrm>
        <a:off x="2117035" y="5376597"/>
        <a:ext cx="7863273" cy="2688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3628B-8FFB-F740-A0B1-CBF472BA6FE5}">
      <dsp:nvSpPr>
        <dsp:cNvPr id="0" name=""/>
        <dsp:cNvSpPr/>
      </dsp:nvSpPr>
      <dsp:spPr>
        <a:xfrm>
          <a:off x="3958775" y="231677"/>
          <a:ext cx="4032447" cy="2688298"/>
        </a:xfrm>
        <a:prstGeom prst="trapezoid">
          <a:avLst>
            <a:gd name="adj" fmla="val 75000"/>
          </a:avLst>
        </a:prstGeom>
        <a:blipFill rotWithShape="0">
          <a:blip xmlns:r="http://schemas.openxmlformats.org/officeDocument/2006/relationships" r:embed="rId1"/>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Top</a:t>
          </a:r>
        </a:p>
      </dsp:txBody>
      <dsp:txXfrm>
        <a:off x="3958775" y="231677"/>
        <a:ext cx="4032447" cy="2688298"/>
      </dsp:txXfrm>
    </dsp:sp>
    <dsp:sp modelId="{29FB89C4-9060-B244-89CC-D981DA50B324}">
      <dsp:nvSpPr>
        <dsp:cNvPr id="0" name=""/>
        <dsp:cNvSpPr/>
      </dsp:nvSpPr>
      <dsp:spPr>
        <a:xfrm>
          <a:off x="2016224" y="2688298"/>
          <a:ext cx="8064895" cy="2688298"/>
        </a:xfrm>
        <a:prstGeom prst="trapezoid">
          <a:avLst>
            <a:gd name="adj" fmla="val 75000"/>
          </a:avLst>
        </a:prstGeom>
        <a:blipFill rotWithShape="1">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matic SC"/>
              <a:cs typeface="Amatic SC Regular"/>
            </a:rPr>
            <a:t>Middle</a:t>
          </a:r>
        </a:p>
      </dsp:txBody>
      <dsp:txXfrm>
        <a:off x="3427580" y="2688298"/>
        <a:ext cx="5242182" cy="2688298"/>
      </dsp:txXfrm>
    </dsp:sp>
    <dsp:sp modelId="{3C544410-0868-8442-8659-77115A0D24C0}">
      <dsp:nvSpPr>
        <dsp:cNvPr id="0" name=""/>
        <dsp:cNvSpPr/>
      </dsp:nvSpPr>
      <dsp:spPr>
        <a:xfrm>
          <a:off x="0" y="5376597"/>
          <a:ext cx="12097343" cy="2688298"/>
        </a:xfrm>
        <a:prstGeom prst="trapezoid">
          <a:avLst>
            <a:gd name="adj" fmla="val 75000"/>
          </a:avLst>
        </a:prstGeom>
        <a:blipFill rotWithShape="1">
          <a:blip xmlns:r="http://schemas.openxmlformats.org/officeDocument/2006/relationships" r:embed="rId3"/>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FFFFFF"/>
              </a:solidFill>
              <a:latin typeface="Amatic SC"/>
              <a:cs typeface="Amatic SC Regular"/>
            </a:rPr>
            <a:t>Base</a:t>
          </a:r>
        </a:p>
      </dsp:txBody>
      <dsp:txXfrm>
        <a:off x="2117035" y="5376597"/>
        <a:ext cx="7863273" cy="268829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fld id="{AA6CE853-7878-4F17-83EB-217B65F43DA0}" type="datetimeFigureOut">
              <a:rPr lang="pl-PL" smtClean="0"/>
              <a:t>24.10.2019</a:t>
            </a:fld>
            <a:endParaRPr lang="pl-PL"/>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pl-PL"/>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B633ACD-E4BE-4C88-8CE2-BC7F07BA4321}" type="slidenum">
              <a:rPr lang="pl-PL" smtClean="0"/>
              <a:t>‹#›</a:t>
            </a:fld>
            <a:endParaRPr lang="pl-PL"/>
          </a:p>
        </p:txBody>
      </p:sp>
    </p:spTree>
    <p:extLst>
      <p:ext uri="{BB962C8B-B14F-4D97-AF65-F5344CB8AC3E}">
        <p14:creationId xmlns:p14="http://schemas.microsoft.com/office/powerpoint/2010/main" val="2821617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2853777C-203F-4A3D-AEC1-F88161514E0F}" type="datetimeFigureOut">
              <a:rPr lang="pl-PL" smtClean="0"/>
              <a:t>24.10.2019</a:t>
            </a:fld>
            <a:endParaRPr lang="pl-P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EB6A5A2-E370-494D-B8BA-41E9C852995C}" type="slidenum">
              <a:rPr lang="pl-PL" smtClean="0"/>
              <a:t>‹#›</a:t>
            </a:fld>
            <a:endParaRPr lang="pl-PL"/>
          </a:p>
        </p:txBody>
      </p:sp>
    </p:spTree>
    <p:extLst>
      <p:ext uri="{BB962C8B-B14F-4D97-AF65-F5344CB8AC3E}">
        <p14:creationId xmlns:p14="http://schemas.microsoft.com/office/powerpoint/2010/main" val="27071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1</a:t>
            </a:fld>
            <a:endParaRPr lang="pl-PL"/>
          </a:p>
        </p:txBody>
      </p:sp>
    </p:spTree>
    <p:extLst>
      <p:ext uri="{BB962C8B-B14F-4D97-AF65-F5344CB8AC3E}">
        <p14:creationId xmlns:p14="http://schemas.microsoft.com/office/powerpoint/2010/main" val="886645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a:t>
            </a:fld>
            <a:endParaRPr lang="pl-PL"/>
          </a:p>
        </p:txBody>
      </p:sp>
    </p:spTree>
    <p:extLst>
      <p:ext uri="{BB962C8B-B14F-4D97-AF65-F5344CB8AC3E}">
        <p14:creationId xmlns:p14="http://schemas.microsoft.com/office/powerpoint/2010/main" val="6481612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100</a:t>
            </a:fld>
            <a:endParaRPr lang="pl-PL"/>
          </a:p>
        </p:txBody>
      </p:sp>
    </p:spTree>
    <p:extLst>
      <p:ext uri="{BB962C8B-B14F-4D97-AF65-F5344CB8AC3E}">
        <p14:creationId xmlns:p14="http://schemas.microsoft.com/office/powerpoint/2010/main" val="33386134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fontAlgn="base"/>
            <a:r>
              <a:rPr lang="pl-PL" sz="1200" b="0" i="0" u="none" strike="noStrike" kern="1200" dirty="0">
                <a:solidFill>
                  <a:schemeClr val="tx1"/>
                </a:solidFill>
                <a:effectLst/>
                <a:latin typeface="+mn-lt"/>
                <a:ea typeface="+mn-ea"/>
                <a:cs typeface="+mn-cs"/>
              </a:rPr>
              <a:t>sam HTML jest w pewnym sensie stanem aplikacji</a:t>
            </a:r>
          </a:p>
          <a:p>
            <a:pPr lvl="2" rtl="0" fontAlgn="base"/>
            <a:r>
              <a:rPr lang="pl-PL" sz="1200" b="0" i="0" u="none" strike="noStrike" kern="1200" dirty="0">
                <a:solidFill>
                  <a:schemeClr val="tx1"/>
                </a:solidFill>
                <a:effectLst/>
                <a:latin typeface="+mn-lt"/>
                <a:ea typeface="+mn-ea"/>
                <a:cs typeface="+mn-cs"/>
              </a:rPr>
              <a:t>wyobraźmy sobie prostą aplikację - licznik +/- - stanem aplikacji jest wartość licznika, nie jest nawet potrzebny JS</a:t>
            </a:r>
          </a:p>
          <a:p>
            <a:pPr lvl="2" rtl="0" fontAlgn="base"/>
            <a:r>
              <a:rPr lang="pl-PL" sz="1200" b="0" i="0" u="none" strike="noStrike" kern="1200" dirty="0">
                <a:solidFill>
                  <a:schemeClr val="tx1"/>
                </a:solidFill>
                <a:effectLst/>
                <a:latin typeface="+mn-lt"/>
                <a:ea typeface="+mn-ea"/>
                <a:cs typeface="+mn-cs"/>
              </a:rPr>
              <a:t>aplikacja się powiększa - dodajemy drugi licznik, którego stan zależy od pierwszego; przyda się JS, ale stan nadal może być zawarty bezpośrednio w elementach HTML</a:t>
            </a:r>
          </a:p>
          <a:p>
            <a:pPr lvl="2" rtl="0" fontAlgn="base"/>
            <a:r>
              <a:rPr lang="pl-PL" sz="1200" b="0" i="0" u="none" strike="noStrike" kern="1200" dirty="0">
                <a:solidFill>
                  <a:schemeClr val="tx1"/>
                </a:solidFill>
                <a:effectLst/>
                <a:latin typeface="+mn-lt"/>
                <a:ea typeface="+mn-ea"/>
                <a:cs typeface="+mn-cs"/>
              </a:rPr>
              <a:t>można dodać przycisk Reset, następnie wyświetlanie historycznych wartości liczników, wykresy, etc.</a:t>
            </a:r>
          </a:p>
          <a:p>
            <a:pPr lvl="2" rtl="0" fontAlgn="base"/>
            <a:endParaRPr lang="pl-PL" sz="1200" b="0" i="0" u="none" strike="noStrike" kern="1200" dirty="0">
              <a:solidFill>
                <a:schemeClr val="tx1"/>
              </a:solidFill>
              <a:effectLst/>
              <a:latin typeface="+mn-lt"/>
              <a:ea typeface="+mn-ea"/>
              <a:cs typeface="+mn-cs"/>
            </a:endParaRPr>
          </a:p>
          <a:p>
            <a:r>
              <a:rPr lang="pl-PL" sz="1200" b="0" i="0" u="none" strike="noStrike" kern="1200" dirty="0">
                <a:solidFill>
                  <a:schemeClr val="tx1"/>
                </a:solidFill>
                <a:effectLst/>
                <a:latin typeface="+mn-lt"/>
                <a:ea typeface="+mn-ea"/>
                <a:cs typeface="+mn-cs"/>
              </a:rPr>
              <a:t>kiedy warto zastosować narzędzia do zarządzania stanem?</a:t>
            </a:r>
            <a:br>
              <a:rPr lang="pl-PL" sz="1200" b="0" i="0" u="none" strike="noStrike" kern="1200" dirty="0">
                <a:solidFill>
                  <a:schemeClr val="tx1"/>
                </a:solidFill>
                <a:effectLst/>
                <a:latin typeface="+mn-lt"/>
                <a:ea typeface="+mn-ea"/>
                <a:cs typeface="+mn-cs"/>
              </a:rPr>
            </a:br>
            <a:r>
              <a:rPr lang="pl-PL" sz="1200" b="0" i="0" u="none" strike="noStrike" kern="1200" dirty="0">
                <a:solidFill>
                  <a:schemeClr val="tx1"/>
                </a:solidFill>
                <a:effectLst/>
                <a:latin typeface="+mn-lt"/>
                <a:ea typeface="+mn-ea"/>
                <a:cs typeface="+mn-cs"/>
              </a:rPr>
              <a:t>współczesne aplikacje to dziesiątki dashboardów, wykresów, formularzy, wysyłanych w tle żądań; by utrzymać ład stan trzeba wyciągnąć z HTML do JS; ale czysty JS nie wystarczy - z pomocą przychodzą narzędzia takie jak Redux</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101</a:t>
            </a:fld>
            <a:endParaRPr lang="pl-PL"/>
          </a:p>
        </p:txBody>
      </p:sp>
    </p:spTree>
    <p:extLst>
      <p:ext uri="{BB962C8B-B14F-4D97-AF65-F5344CB8AC3E}">
        <p14:creationId xmlns:p14="http://schemas.microsoft.com/office/powerpoint/2010/main" val="21002876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Dispatcher</a:t>
            </a:r>
            <a:r>
              <a:rPr lang="pl-PL" baseline="0" dirty="0"/>
              <a:t> po prostu dystrybuuje akcje do store’a; zazwyczaj nie ma żadnej logiki, ale w przypadku dużej aplikacji może zachowywać ścisłą kolejność wywoływania update’ów różnych store’ów</a:t>
            </a:r>
            <a:endParaRPr lang="pl-PL" dirty="0"/>
          </a:p>
          <a:p>
            <a:r>
              <a:rPr lang="pl-PL" dirty="0"/>
              <a:t>Store jest</a:t>
            </a:r>
            <a:r>
              <a:rPr lang="pl-PL" baseline="0" dirty="0"/>
              <a:t> trochę podobny do modelu w MVC, z tym że zajmują się całym stanem aplikacji. Store rejestruje się do dispatchera. </a:t>
            </a:r>
            <a:r>
              <a:rPr lang="pl-PL" dirty="0"/>
              <a:t>Update’y</a:t>
            </a:r>
            <a:r>
              <a:rPr lang="pl-PL" baseline="0" dirty="0"/>
              <a:t> store’a są synchroniczne – dba o to dispatcher;</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102</a:t>
            </a:fld>
            <a:endParaRPr lang="pl-PL"/>
          </a:p>
        </p:txBody>
      </p:sp>
    </p:spTree>
    <p:extLst>
      <p:ext uri="{BB962C8B-B14F-4D97-AF65-F5344CB8AC3E}">
        <p14:creationId xmlns:p14="http://schemas.microsoft.com/office/powerpoint/2010/main" val="26743346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Na co to wszystko pozwala?</a:t>
            </a:r>
          </a:p>
          <a:p>
            <a:pPr marL="171450" indent="-171450">
              <a:buFontTx/>
              <a:buChar char="-"/>
            </a:pPr>
            <a:r>
              <a:rPr lang="pl-PL" dirty="0"/>
              <a:t>Na</a:t>
            </a:r>
            <a:r>
              <a:rPr lang="pl-PL" baseline="0" dirty="0"/>
              <a:t> bardzo prostą serializację i odtworzenie stanu – wystarczy zserializować store’a</a:t>
            </a:r>
          </a:p>
          <a:p>
            <a:pPr marL="171450" indent="-171450">
              <a:buFontTx/>
              <a:buChar char="-"/>
            </a:pPr>
            <a:r>
              <a:rPr lang="pl-PL" baseline="0" dirty="0"/>
              <a:t>Na time-traveling – wiedząc jakie akcje powodują jakie zmiany stanu i że są one pure możemy na podstawie historii akcji odtworzyć poprzedni stan</a:t>
            </a:r>
          </a:p>
          <a:p>
            <a:pPr marL="171450" indent="-171450">
              <a:buFontTx/>
              <a:buChar char="-"/>
            </a:pPr>
            <a:r>
              <a:rPr lang="pl-PL" baseline="0" dirty="0"/>
              <a:t>Bardzo ułatwia debugowanie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103</a:t>
            </a:fld>
            <a:endParaRPr lang="pl-PL"/>
          </a:p>
        </p:txBody>
      </p:sp>
    </p:spTree>
    <p:extLst>
      <p:ext uri="{BB962C8B-B14F-4D97-AF65-F5344CB8AC3E}">
        <p14:creationId xmlns:p14="http://schemas.microsoft.com/office/powerpoint/2010/main" val="32642336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104</a:t>
            </a:fld>
            <a:endParaRPr lang="pl-PL"/>
          </a:p>
        </p:txBody>
      </p:sp>
    </p:spTree>
    <p:extLst>
      <p:ext uri="{BB962C8B-B14F-4D97-AF65-F5344CB8AC3E}">
        <p14:creationId xmlns:p14="http://schemas.microsoft.com/office/powerpoint/2010/main" val="27551383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105</a:t>
            </a:fld>
            <a:endParaRPr lang="pl-PL"/>
          </a:p>
        </p:txBody>
      </p:sp>
    </p:spTree>
    <p:extLst>
      <p:ext uri="{BB962C8B-B14F-4D97-AF65-F5344CB8AC3E}">
        <p14:creationId xmlns:p14="http://schemas.microsoft.com/office/powerpoint/2010/main" val="39076873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106</a:t>
            </a:fld>
            <a:endParaRPr lang="pl-PL"/>
          </a:p>
        </p:txBody>
      </p:sp>
    </p:spTree>
    <p:extLst>
      <p:ext uri="{BB962C8B-B14F-4D97-AF65-F5344CB8AC3E}">
        <p14:creationId xmlns:p14="http://schemas.microsoft.com/office/powerpoint/2010/main" val="25327126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107</a:t>
            </a:fld>
            <a:endParaRPr lang="pl-PL"/>
          </a:p>
        </p:txBody>
      </p:sp>
    </p:spTree>
    <p:extLst>
      <p:ext uri="{BB962C8B-B14F-4D97-AF65-F5344CB8AC3E}">
        <p14:creationId xmlns:p14="http://schemas.microsoft.com/office/powerpoint/2010/main" val="6222593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Ciekawa</a:t>
            </a:r>
            <a:r>
              <a:rPr lang="en-US" baseline="0" dirty="0"/>
              <a:t> </a:t>
            </a:r>
            <a:r>
              <a:rPr lang="en-US" baseline="0" dirty="0" err="1"/>
              <a:t>koncepcja</a:t>
            </a:r>
            <a:r>
              <a:rPr lang="en-US" dirty="0"/>
              <a:t>, ale </a:t>
            </a:r>
            <a:r>
              <a:rPr lang="en-US" dirty="0" err="1"/>
              <a:t>poza</a:t>
            </a:r>
            <a:r>
              <a:rPr lang="en-US" baseline="0" dirty="0"/>
              <a:t> </a:t>
            </a:r>
            <a:r>
              <a:rPr lang="en-US" baseline="0" dirty="0" err="1"/>
              <a:t>reuzywalnoscia</a:t>
            </a:r>
            <a:r>
              <a:rPr lang="en-US" baseline="0" dirty="0"/>
              <a:t> </a:t>
            </a:r>
            <a:r>
              <a:rPr lang="en-US" baseline="0" dirty="0" err="1"/>
              <a:t>komponentow</a:t>
            </a:r>
            <a:r>
              <a:rPr lang="en-US" baseline="0" dirty="0"/>
              <a:t> </a:t>
            </a:r>
            <a:r>
              <a:rPr lang="en-US" baseline="0" dirty="0" err="1"/>
              <a:t>i</a:t>
            </a:r>
            <a:r>
              <a:rPr lang="en-US" baseline="0" dirty="0"/>
              <a:t> </a:t>
            </a:r>
            <a:r>
              <a:rPr lang="en-US" baseline="0" dirty="0" err="1"/>
              <a:t>latwiejszym</a:t>
            </a:r>
            <a:r>
              <a:rPr lang="en-US" baseline="0" dirty="0"/>
              <a:t> ich </a:t>
            </a:r>
            <a:r>
              <a:rPr lang="en-US" baseline="0" dirty="0" err="1"/>
              <a:t>testowaniem</a:t>
            </a:r>
            <a:r>
              <a:rPr lang="en-US" baseline="0" dirty="0"/>
              <a:t> </a:t>
            </a:r>
            <a:r>
              <a:rPr lang="en-US" baseline="0" dirty="0" err="1"/>
              <a:t>nie</a:t>
            </a:r>
            <a:r>
              <a:rPr lang="en-US" baseline="0" dirty="0"/>
              <a:t> ma </a:t>
            </a:r>
            <a:r>
              <a:rPr lang="en-US" baseline="0" dirty="0" err="1"/>
              <a:t>szczegolnie</a:t>
            </a:r>
            <a:r>
              <a:rPr lang="en-US" baseline="0" dirty="0"/>
              <a:t> </a:t>
            </a:r>
            <a:r>
              <a:rPr lang="en-US" baseline="0" dirty="0" err="1"/>
              <a:t>duzych</a:t>
            </a:r>
            <a:r>
              <a:rPr lang="en-US" baseline="0" dirty="0"/>
              <a:t> </a:t>
            </a:r>
            <a:r>
              <a:rPr lang="en-US" baseline="0" dirty="0" err="1"/>
              <a:t>benefitow</a:t>
            </a:r>
            <a:br>
              <a:rPr lang="pl-PL" dirty="0"/>
            </a:b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108</a:t>
            </a:fld>
            <a:endParaRPr lang="pl-PL"/>
          </a:p>
        </p:txBody>
      </p:sp>
    </p:spTree>
    <p:extLst>
      <p:ext uri="{BB962C8B-B14F-4D97-AF65-F5344CB8AC3E}">
        <p14:creationId xmlns:p14="http://schemas.microsoft.com/office/powerpoint/2010/main" val="14976399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109</a:t>
            </a:fld>
            <a:endParaRPr lang="pl-PL"/>
          </a:p>
        </p:txBody>
      </p:sp>
    </p:spTree>
    <p:extLst>
      <p:ext uri="{BB962C8B-B14F-4D97-AF65-F5344CB8AC3E}">
        <p14:creationId xmlns:p14="http://schemas.microsoft.com/office/powerpoint/2010/main" val="888859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a:t>
            </a:fld>
            <a:endParaRPr lang="pl-PL"/>
          </a:p>
        </p:txBody>
      </p:sp>
    </p:spTree>
    <p:extLst>
      <p:ext uri="{BB962C8B-B14F-4D97-AF65-F5344CB8AC3E}">
        <p14:creationId xmlns:p14="http://schemas.microsoft.com/office/powerpoint/2010/main" val="31760981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110</a:t>
            </a:fld>
            <a:endParaRPr lang="pl-PL"/>
          </a:p>
        </p:txBody>
      </p:sp>
    </p:spTree>
    <p:extLst>
      <p:ext uri="{BB962C8B-B14F-4D97-AF65-F5344CB8AC3E}">
        <p14:creationId xmlns:p14="http://schemas.microsoft.com/office/powerpoint/2010/main" val="28217009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111</a:t>
            </a:fld>
            <a:endParaRPr lang="pl-PL"/>
          </a:p>
        </p:txBody>
      </p:sp>
    </p:spTree>
    <p:extLst>
      <p:ext uri="{BB962C8B-B14F-4D97-AF65-F5344CB8AC3E}">
        <p14:creationId xmlns:p14="http://schemas.microsoft.com/office/powerpoint/2010/main" val="3582061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112</a:t>
            </a:fld>
            <a:endParaRPr lang="pl-PL"/>
          </a:p>
        </p:txBody>
      </p:sp>
    </p:spTree>
    <p:extLst>
      <p:ext uri="{BB962C8B-B14F-4D97-AF65-F5344CB8AC3E}">
        <p14:creationId xmlns:p14="http://schemas.microsoft.com/office/powerpoint/2010/main" val="18745045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113</a:t>
            </a:fld>
            <a:endParaRPr lang="pl-PL"/>
          </a:p>
        </p:txBody>
      </p:sp>
    </p:spTree>
    <p:extLst>
      <p:ext uri="{BB962C8B-B14F-4D97-AF65-F5344CB8AC3E}">
        <p14:creationId xmlns:p14="http://schemas.microsoft.com/office/powerpoint/2010/main" val="4578196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114</a:t>
            </a:fld>
            <a:endParaRPr lang="pl-PL"/>
          </a:p>
        </p:txBody>
      </p:sp>
    </p:spTree>
    <p:extLst>
      <p:ext uri="{BB962C8B-B14F-4D97-AF65-F5344CB8AC3E}">
        <p14:creationId xmlns:p14="http://schemas.microsoft.com/office/powerpoint/2010/main" val="22271529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115</a:t>
            </a:fld>
            <a:endParaRPr lang="pl-PL"/>
          </a:p>
        </p:txBody>
      </p:sp>
    </p:spTree>
    <p:extLst>
      <p:ext uri="{BB962C8B-B14F-4D97-AF65-F5344CB8AC3E}">
        <p14:creationId xmlns:p14="http://schemas.microsoft.com/office/powerpoint/2010/main" val="17943958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116</a:t>
            </a:fld>
            <a:endParaRPr lang="pl-PL"/>
          </a:p>
        </p:txBody>
      </p:sp>
    </p:spTree>
    <p:extLst>
      <p:ext uri="{BB962C8B-B14F-4D97-AF65-F5344CB8AC3E}">
        <p14:creationId xmlns:p14="http://schemas.microsoft.com/office/powerpoint/2010/main" val="5504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12</a:t>
            </a:fld>
            <a:endParaRPr lang="pl-PL"/>
          </a:p>
        </p:txBody>
      </p:sp>
    </p:spTree>
    <p:extLst>
      <p:ext uri="{BB962C8B-B14F-4D97-AF65-F5344CB8AC3E}">
        <p14:creationId xmlns:p14="http://schemas.microsoft.com/office/powerpoint/2010/main" val="685854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13</a:t>
            </a:fld>
            <a:endParaRPr lang="pl-PL"/>
          </a:p>
        </p:txBody>
      </p:sp>
    </p:spTree>
    <p:extLst>
      <p:ext uri="{BB962C8B-B14F-4D97-AF65-F5344CB8AC3E}">
        <p14:creationId xmlns:p14="http://schemas.microsoft.com/office/powerpoint/2010/main" val="1950776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14</a:t>
            </a:fld>
            <a:endParaRPr lang="pl-PL"/>
          </a:p>
        </p:txBody>
      </p:sp>
    </p:spTree>
    <p:extLst>
      <p:ext uri="{BB962C8B-B14F-4D97-AF65-F5344CB8AC3E}">
        <p14:creationId xmlns:p14="http://schemas.microsoft.com/office/powerpoint/2010/main" val="533928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15</a:t>
            </a:fld>
            <a:endParaRPr lang="pl-PL"/>
          </a:p>
        </p:txBody>
      </p:sp>
    </p:spTree>
    <p:extLst>
      <p:ext uri="{BB962C8B-B14F-4D97-AF65-F5344CB8AC3E}">
        <p14:creationId xmlns:p14="http://schemas.microsoft.com/office/powerpoint/2010/main" val="3693261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16</a:t>
            </a:fld>
            <a:endParaRPr lang="pl-PL"/>
          </a:p>
        </p:txBody>
      </p:sp>
    </p:spTree>
    <p:extLst>
      <p:ext uri="{BB962C8B-B14F-4D97-AF65-F5344CB8AC3E}">
        <p14:creationId xmlns:p14="http://schemas.microsoft.com/office/powerpoint/2010/main" val="1790251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17</a:t>
            </a:fld>
            <a:endParaRPr lang="pl-PL"/>
          </a:p>
        </p:txBody>
      </p:sp>
    </p:spTree>
    <p:extLst>
      <p:ext uri="{BB962C8B-B14F-4D97-AF65-F5344CB8AC3E}">
        <p14:creationId xmlns:p14="http://schemas.microsoft.com/office/powerpoint/2010/main" val="3659845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18</a:t>
            </a:fld>
            <a:endParaRPr lang="pl-PL"/>
          </a:p>
        </p:txBody>
      </p:sp>
    </p:spTree>
    <p:extLst>
      <p:ext uri="{BB962C8B-B14F-4D97-AF65-F5344CB8AC3E}">
        <p14:creationId xmlns:p14="http://schemas.microsoft.com/office/powerpoint/2010/main" val="1545873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19</a:t>
            </a:fld>
            <a:endParaRPr lang="pl-PL"/>
          </a:p>
        </p:txBody>
      </p:sp>
    </p:spTree>
    <p:extLst>
      <p:ext uri="{BB962C8B-B14F-4D97-AF65-F5344CB8AC3E}">
        <p14:creationId xmlns:p14="http://schemas.microsoft.com/office/powerpoint/2010/main" val="704744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a:t>
            </a:fld>
            <a:endParaRPr lang="pl-PL"/>
          </a:p>
        </p:txBody>
      </p:sp>
    </p:spTree>
    <p:extLst>
      <p:ext uri="{BB962C8B-B14F-4D97-AF65-F5344CB8AC3E}">
        <p14:creationId xmlns:p14="http://schemas.microsoft.com/office/powerpoint/2010/main" val="3801140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20</a:t>
            </a:fld>
            <a:endParaRPr lang="pl-PL"/>
          </a:p>
        </p:txBody>
      </p:sp>
    </p:spTree>
    <p:extLst>
      <p:ext uri="{BB962C8B-B14F-4D97-AF65-F5344CB8AC3E}">
        <p14:creationId xmlns:p14="http://schemas.microsoft.com/office/powerpoint/2010/main" val="2464306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21</a:t>
            </a:fld>
            <a:endParaRPr lang="pl-PL"/>
          </a:p>
        </p:txBody>
      </p:sp>
    </p:spTree>
    <p:extLst>
      <p:ext uri="{BB962C8B-B14F-4D97-AF65-F5344CB8AC3E}">
        <p14:creationId xmlns:p14="http://schemas.microsoft.com/office/powerpoint/2010/main" val="145809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22</a:t>
            </a:fld>
            <a:endParaRPr lang="pl-PL"/>
          </a:p>
        </p:txBody>
      </p:sp>
    </p:spTree>
    <p:extLst>
      <p:ext uri="{BB962C8B-B14F-4D97-AF65-F5344CB8AC3E}">
        <p14:creationId xmlns:p14="http://schemas.microsoft.com/office/powerpoint/2010/main" val="311968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23</a:t>
            </a:fld>
            <a:endParaRPr lang="pl-PL"/>
          </a:p>
        </p:txBody>
      </p:sp>
    </p:spTree>
    <p:extLst>
      <p:ext uri="{BB962C8B-B14F-4D97-AF65-F5344CB8AC3E}">
        <p14:creationId xmlns:p14="http://schemas.microsoft.com/office/powerpoint/2010/main" val="622105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Event</a:t>
            </a:r>
            <a:r>
              <a:rPr lang="pl-PL" baseline="0" dirty="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24</a:t>
            </a:fld>
            <a:endParaRPr lang="pl-PL"/>
          </a:p>
        </p:txBody>
      </p:sp>
    </p:spTree>
    <p:extLst>
      <p:ext uri="{BB962C8B-B14F-4D97-AF65-F5344CB8AC3E}">
        <p14:creationId xmlns:p14="http://schemas.microsoft.com/office/powerpoint/2010/main" val="4083572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25</a:t>
            </a:fld>
            <a:endParaRPr lang="pl-PL"/>
          </a:p>
        </p:txBody>
      </p:sp>
    </p:spTree>
    <p:extLst>
      <p:ext uri="{BB962C8B-B14F-4D97-AF65-F5344CB8AC3E}">
        <p14:creationId xmlns:p14="http://schemas.microsoft.com/office/powerpoint/2010/main" val="3222056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26</a:t>
            </a:fld>
            <a:endParaRPr lang="pl-PL"/>
          </a:p>
        </p:txBody>
      </p:sp>
    </p:spTree>
    <p:extLst>
      <p:ext uri="{BB962C8B-B14F-4D97-AF65-F5344CB8AC3E}">
        <p14:creationId xmlns:p14="http://schemas.microsoft.com/office/powerpoint/2010/main" val="152488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27</a:t>
            </a:fld>
            <a:endParaRPr lang="pl-PL"/>
          </a:p>
        </p:txBody>
      </p:sp>
    </p:spTree>
    <p:extLst>
      <p:ext uri="{BB962C8B-B14F-4D97-AF65-F5344CB8AC3E}">
        <p14:creationId xmlns:p14="http://schemas.microsoft.com/office/powerpoint/2010/main" val="2513705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28</a:t>
            </a:fld>
            <a:endParaRPr lang="pl-PL"/>
          </a:p>
        </p:txBody>
      </p:sp>
    </p:spTree>
    <p:extLst>
      <p:ext uri="{BB962C8B-B14F-4D97-AF65-F5344CB8AC3E}">
        <p14:creationId xmlns:p14="http://schemas.microsoft.com/office/powerpoint/2010/main" val="2041611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29</a:t>
            </a:fld>
            <a:endParaRPr lang="pl-PL"/>
          </a:p>
        </p:txBody>
      </p:sp>
    </p:spTree>
    <p:extLst>
      <p:ext uri="{BB962C8B-B14F-4D97-AF65-F5344CB8AC3E}">
        <p14:creationId xmlns:p14="http://schemas.microsoft.com/office/powerpoint/2010/main" val="25866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a:t>
            </a:fld>
            <a:endParaRPr lang="pl-PL"/>
          </a:p>
        </p:txBody>
      </p:sp>
    </p:spTree>
    <p:extLst>
      <p:ext uri="{BB962C8B-B14F-4D97-AF65-F5344CB8AC3E}">
        <p14:creationId xmlns:p14="http://schemas.microsoft.com/office/powerpoint/2010/main" val="4275656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30</a:t>
            </a:fld>
            <a:endParaRPr lang="pl-PL"/>
          </a:p>
        </p:txBody>
      </p:sp>
    </p:spTree>
    <p:extLst>
      <p:ext uri="{BB962C8B-B14F-4D97-AF65-F5344CB8AC3E}">
        <p14:creationId xmlns:p14="http://schemas.microsoft.com/office/powerpoint/2010/main" val="3962667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31</a:t>
            </a:fld>
            <a:endParaRPr lang="pl-PL"/>
          </a:p>
        </p:txBody>
      </p:sp>
    </p:spTree>
    <p:extLst>
      <p:ext uri="{BB962C8B-B14F-4D97-AF65-F5344CB8AC3E}">
        <p14:creationId xmlns:p14="http://schemas.microsoft.com/office/powerpoint/2010/main" val="4257883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Ponadto</a:t>
            </a:r>
            <a:r>
              <a:rPr lang="en-US" dirty="0"/>
              <a:t> </a:t>
            </a:r>
            <a:r>
              <a:rPr lang="en-US" dirty="0" err="1"/>
              <a:t>przy</a:t>
            </a:r>
            <a:r>
              <a:rPr lang="en-US" baseline="0" dirty="0"/>
              <a:t> let </a:t>
            </a:r>
            <a:r>
              <a:rPr lang="en-US" baseline="0" dirty="0" err="1"/>
              <a:t>i</a:t>
            </a:r>
            <a:r>
              <a:rPr lang="en-US" baseline="0" dirty="0"/>
              <a:t> </a:t>
            </a:r>
            <a:r>
              <a:rPr lang="en-US" baseline="0" dirty="0" err="1"/>
              <a:t>const</a:t>
            </a:r>
            <a:r>
              <a:rPr lang="en-US" baseline="0" dirty="0"/>
              <a:t> </a:t>
            </a:r>
            <a:r>
              <a:rPr lang="en-US" baseline="0" dirty="0" err="1"/>
              <a:t>nie</a:t>
            </a:r>
            <a:r>
              <a:rPr lang="en-US" baseline="0" dirty="0"/>
              <a:t> </a:t>
            </a:r>
            <a:r>
              <a:rPr lang="en-US" baseline="0" dirty="0" err="1"/>
              <a:t>zachodzi</a:t>
            </a:r>
            <a:r>
              <a:rPr lang="en-US" baseline="0" dirty="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32</a:t>
            </a:fld>
            <a:endParaRPr lang="pl-PL"/>
          </a:p>
        </p:txBody>
      </p:sp>
    </p:spTree>
    <p:extLst>
      <p:ext uri="{BB962C8B-B14F-4D97-AF65-F5344CB8AC3E}">
        <p14:creationId xmlns:p14="http://schemas.microsoft.com/office/powerpoint/2010/main" val="1766637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33</a:t>
            </a:fld>
            <a:endParaRPr lang="pl-PL"/>
          </a:p>
        </p:txBody>
      </p:sp>
    </p:spTree>
    <p:extLst>
      <p:ext uri="{BB962C8B-B14F-4D97-AF65-F5344CB8AC3E}">
        <p14:creationId xmlns:p14="http://schemas.microsoft.com/office/powerpoint/2010/main" val="1259968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Ponadto</a:t>
            </a:r>
            <a:r>
              <a:rPr lang="en-US" dirty="0"/>
              <a:t> </a:t>
            </a:r>
            <a:r>
              <a:rPr lang="en-US" dirty="0" err="1"/>
              <a:t>przy</a:t>
            </a:r>
            <a:r>
              <a:rPr lang="en-US" baseline="0" dirty="0"/>
              <a:t> let </a:t>
            </a:r>
            <a:r>
              <a:rPr lang="en-US" baseline="0" dirty="0" err="1"/>
              <a:t>i</a:t>
            </a:r>
            <a:r>
              <a:rPr lang="en-US" baseline="0" dirty="0"/>
              <a:t> </a:t>
            </a:r>
            <a:r>
              <a:rPr lang="en-US" baseline="0" dirty="0" err="1"/>
              <a:t>const</a:t>
            </a:r>
            <a:r>
              <a:rPr lang="en-US" baseline="0" dirty="0"/>
              <a:t> </a:t>
            </a:r>
            <a:r>
              <a:rPr lang="en-US" baseline="0" dirty="0" err="1"/>
              <a:t>nie</a:t>
            </a:r>
            <a:r>
              <a:rPr lang="en-US" baseline="0" dirty="0"/>
              <a:t> </a:t>
            </a:r>
            <a:r>
              <a:rPr lang="en-US" baseline="0" dirty="0" err="1"/>
              <a:t>zachodzi</a:t>
            </a:r>
            <a:r>
              <a:rPr lang="en-US" baseline="0" dirty="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34</a:t>
            </a:fld>
            <a:endParaRPr lang="pl-PL"/>
          </a:p>
        </p:txBody>
      </p:sp>
    </p:spTree>
    <p:extLst>
      <p:ext uri="{BB962C8B-B14F-4D97-AF65-F5344CB8AC3E}">
        <p14:creationId xmlns:p14="http://schemas.microsoft.com/office/powerpoint/2010/main" val="100409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35</a:t>
            </a:fld>
            <a:endParaRPr lang="pl-PL"/>
          </a:p>
        </p:txBody>
      </p:sp>
    </p:spTree>
    <p:extLst>
      <p:ext uri="{BB962C8B-B14F-4D97-AF65-F5344CB8AC3E}">
        <p14:creationId xmlns:p14="http://schemas.microsoft.com/office/powerpoint/2010/main" val="1486422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36</a:t>
            </a:fld>
            <a:endParaRPr lang="pl-PL"/>
          </a:p>
        </p:txBody>
      </p:sp>
    </p:spTree>
    <p:extLst>
      <p:ext uri="{BB962C8B-B14F-4D97-AF65-F5344CB8AC3E}">
        <p14:creationId xmlns:p14="http://schemas.microsoft.com/office/powerpoint/2010/main" val="1326177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l-PL" sz="1200" b="0" i="0" u="none" strike="noStrike" kern="1200" dirty="0">
                <a:solidFill>
                  <a:schemeClr val="tx1"/>
                </a:solidFill>
                <a:effectLst/>
                <a:latin typeface="+mn-lt"/>
                <a:ea typeface="+mn-ea"/>
                <a:cs typeface="+mn-cs"/>
              </a:rPr>
              <a:t>narzędzia w ekosystemie JS mają bardzo słabo nakreślone zakresy funkcjonalności</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nieraz ciężko zorientować się czego odpowiednikiem/zastępnikiem jest dane narzędzie</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w większości wypadków rozszerzenia do narzędzi pozwalają im wchodzić w "kompetencje" innych</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37</a:t>
            </a:fld>
            <a:endParaRPr lang="pl-PL"/>
          </a:p>
        </p:txBody>
      </p:sp>
    </p:spTree>
    <p:extLst>
      <p:ext uri="{BB962C8B-B14F-4D97-AF65-F5344CB8AC3E}">
        <p14:creationId xmlns:p14="http://schemas.microsoft.com/office/powerpoint/2010/main" val="3057111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38</a:t>
            </a:fld>
            <a:endParaRPr lang="pl-PL"/>
          </a:p>
        </p:txBody>
      </p:sp>
    </p:spTree>
    <p:extLst>
      <p:ext uri="{BB962C8B-B14F-4D97-AF65-F5344CB8AC3E}">
        <p14:creationId xmlns:p14="http://schemas.microsoft.com/office/powerpoint/2010/main" val="1952866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39</a:t>
            </a:fld>
            <a:endParaRPr lang="pl-PL"/>
          </a:p>
        </p:txBody>
      </p:sp>
    </p:spTree>
    <p:extLst>
      <p:ext uri="{BB962C8B-B14F-4D97-AF65-F5344CB8AC3E}">
        <p14:creationId xmlns:p14="http://schemas.microsoft.com/office/powerpoint/2010/main" val="117672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Wypadałoby wspomnieć o V8 – zarówno</a:t>
            </a:r>
            <a:r>
              <a:rPr lang="pl-PL" baseline="0" dirty="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a:t>
            </a:fld>
            <a:endParaRPr lang="pl-PL"/>
          </a:p>
        </p:txBody>
      </p:sp>
    </p:spTree>
    <p:extLst>
      <p:ext uri="{BB962C8B-B14F-4D97-AF65-F5344CB8AC3E}">
        <p14:creationId xmlns:p14="http://schemas.microsoft.com/office/powerpoint/2010/main" val="1370787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40</a:t>
            </a:fld>
            <a:endParaRPr lang="pl-PL"/>
          </a:p>
        </p:txBody>
      </p:sp>
    </p:spTree>
    <p:extLst>
      <p:ext uri="{BB962C8B-B14F-4D97-AF65-F5344CB8AC3E}">
        <p14:creationId xmlns:p14="http://schemas.microsoft.com/office/powerpoint/2010/main" val="3874385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41</a:t>
            </a:fld>
            <a:endParaRPr lang="pl-PL"/>
          </a:p>
        </p:txBody>
      </p:sp>
    </p:spTree>
    <p:extLst>
      <p:ext uri="{BB962C8B-B14F-4D97-AF65-F5344CB8AC3E}">
        <p14:creationId xmlns:p14="http://schemas.microsoft.com/office/powerpoint/2010/main" val="748696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42</a:t>
            </a:fld>
            <a:endParaRPr lang="pl-PL"/>
          </a:p>
        </p:txBody>
      </p:sp>
    </p:spTree>
    <p:extLst>
      <p:ext uri="{BB962C8B-B14F-4D97-AF65-F5344CB8AC3E}">
        <p14:creationId xmlns:p14="http://schemas.microsoft.com/office/powerpoint/2010/main" val="22969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Maven</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43</a:t>
            </a:fld>
            <a:endParaRPr lang="pl-PL"/>
          </a:p>
        </p:txBody>
      </p:sp>
    </p:spTree>
    <p:extLst>
      <p:ext uri="{BB962C8B-B14F-4D97-AF65-F5344CB8AC3E}">
        <p14:creationId xmlns:p14="http://schemas.microsoft.com/office/powerpoint/2010/main" val="3797048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Gradle</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44</a:t>
            </a:fld>
            <a:endParaRPr lang="pl-PL"/>
          </a:p>
        </p:txBody>
      </p:sp>
    </p:spTree>
    <p:extLst>
      <p:ext uri="{BB962C8B-B14F-4D97-AF65-F5344CB8AC3E}">
        <p14:creationId xmlns:p14="http://schemas.microsoft.com/office/powerpoint/2010/main" val="663597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każdy top-</a:t>
            </a:r>
            <a:r>
              <a:rPr lang="pl-PL" dirty="0" err="1"/>
              <a:t>level</a:t>
            </a:r>
            <a:r>
              <a:rPr lang="pl-PL" dirty="0"/>
              <a:t> </a:t>
            </a:r>
            <a:r>
              <a:rPr lang="pl-PL" dirty="0" err="1"/>
              <a:t>task</a:t>
            </a:r>
            <a:r>
              <a:rPr lang="pl-PL" dirty="0"/>
              <a:t> to zwykłe polecenie </a:t>
            </a:r>
            <a:r>
              <a:rPr lang="pl-PL" dirty="0" err="1"/>
              <a:t>command</a:t>
            </a:r>
            <a:r>
              <a:rPr lang="pl-PL" dirty="0"/>
              <a:t> </a:t>
            </a:r>
            <a:r>
              <a:rPr lang="pl-PL" dirty="0" err="1"/>
              <a:t>line</a:t>
            </a:r>
            <a:r>
              <a:rPr lang="pl-PL" dirty="0"/>
              <a:t> deklarowane w sekcji "scripts" pliku </a:t>
            </a:r>
            <a:r>
              <a:rPr lang="pl-PL" dirty="0" err="1"/>
              <a:t>package.json</a:t>
            </a:r>
            <a:endParaRPr lang="pl-PL" dirty="0"/>
          </a:p>
          <a:p>
            <a:r>
              <a:rPr lang="pl-PL" dirty="0" err="1"/>
              <a:t>npm</a:t>
            </a:r>
            <a:r>
              <a:rPr lang="pl-PL" dirty="0"/>
              <a:t> wzbogaca "scripts" o możliwość bezpośredniego uruchamiania skryptów JS</a:t>
            </a:r>
          </a:p>
          <a:p>
            <a:r>
              <a:rPr lang="pl-PL" dirty="0"/>
              <a:t>najprostsze w zrozumieniu, nie wymaga nauki dodatkowego API </a:t>
            </a:r>
            <a:r>
              <a:rPr lang="pl-PL" dirty="0" err="1"/>
              <a:t>task</a:t>
            </a:r>
            <a:r>
              <a:rPr lang="pl-PL" dirty="0"/>
              <a:t> </a:t>
            </a:r>
            <a:r>
              <a:rPr lang="pl-PL" dirty="0" err="1"/>
              <a:t>runnera</a:t>
            </a:r>
            <a:r>
              <a:rPr lang="pl-PL" dirty="0"/>
              <a:t>, ale potrzebuje dużo kodu do skomplikowanych zadań</a:t>
            </a:r>
          </a:p>
          <a:p>
            <a:r>
              <a:rPr lang="pl-PL" dirty="0"/>
              <a:t>do każdego zadania można dobrać specjalizowaną bibliotekę i nie polegać na łącznikach </a:t>
            </a:r>
            <a:r>
              <a:rPr lang="pl-PL" dirty="0" err="1"/>
              <a:t>taskrunner</a:t>
            </a:r>
            <a:r>
              <a:rPr lang="pl-PL" dirty="0"/>
              <a:t>-biblioteka, tylko wywoływać ją bezpośrednio</a:t>
            </a:r>
          </a:p>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45</a:t>
            </a:fld>
            <a:endParaRPr lang="pl-PL"/>
          </a:p>
        </p:txBody>
      </p:sp>
    </p:spTree>
    <p:extLst>
      <p:ext uri="{BB962C8B-B14F-4D97-AF65-F5344CB8AC3E}">
        <p14:creationId xmlns:p14="http://schemas.microsoft.com/office/powerpoint/2010/main" val="1927633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46</a:t>
            </a:fld>
            <a:endParaRPr lang="pl-PL"/>
          </a:p>
        </p:txBody>
      </p:sp>
    </p:spTree>
    <p:extLst>
      <p:ext uri="{BB962C8B-B14F-4D97-AF65-F5344CB8AC3E}">
        <p14:creationId xmlns:p14="http://schemas.microsoft.com/office/powerpoint/2010/main" val="4080771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47</a:t>
            </a:fld>
            <a:endParaRPr lang="pl-PL"/>
          </a:p>
        </p:txBody>
      </p:sp>
    </p:spTree>
    <p:extLst>
      <p:ext uri="{BB962C8B-B14F-4D97-AF65-F5344CB8AC3E}">
        <p14:creationId xmlns:p14="http://schemas.microsoft.com/office/powerpoint/2010/main" val="5269541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48</a:t>
            </a:fld>
            <a:endParaRPr lang="pl-PL"/>
          </a:p>
        </p:txBody>
      </p:sp>
    </p:spTree>
    <p:extLst>
      <p:ext uri="{BB962C8B-B14F-4D97-AF65-F5344CB8AC3E}">
        <p14:creationId xmlns:p14="http://schemas.microsoft.com/office/powerpoint/2010/main" val="2235098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49</a:t>
            </a:fld>
            <a:endParaRPr lang="pl-PL"/>
          </a:p>
        </p:txBody>
      </p:sp>
    </p:spTree>
    <p:extLst>
      <p:ext uri="{BB962C8B-B14F-4D97-AF65-F5344CB8AC3E}">
        <p14:creationId xmlns:p14="http://schemas.microsoft.com/office/powerpoint/2010/main" val="2246037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“The problem with object-oriented languages is they’ve got all this implicit environment that they carry around with them. You wanted a banana but what you got was a gorilla holding the banana and the entire jungle.” </a:t>
            </a:r>
            <a:endParaRPr lang="pl-PL" sz="1200" i="1" dirty="0"/>
          </a:p>
          <a:p>
            <a:r>
              <a:rPr lang="en-US" sz="1200" dirty="0"/>
              <a:t>~Joe Armstrong</a:t>
            </a:r>
            <a:endParaRPr lang="pl-PL" sz="1200" b="1" dirty="0"/>
          </a:p>
        </p:txBody>
      </p:sp>
      <p:sp>
        <p:nvSpPr>
          <p:cNvPr id="4" name="Slide Number Placeholder 3"/>
          <p:cNvSpPr>
            <a:spLocks noGrp="1"/>
          </p:cNvSpPr>
          <p:nvPr>
            <p:ph type="sldNum" sz="quarter" idx="10"/>
          </p:nvPr>
        </p:nvSpPr>
        <p:spPr/>
        <p:txBody>
          <a:bodyPr/>
          <a:lstStyle/>
          <a:p>
            <a:fld id="{0EB6A5A2-E370-494D-B8BA-41E9C852995C}" type="slidenum">
              <a:rPr lang="pl-PL" smtClean="0"/>
              <a:t>5</a:t>
            </a:fld>
            <a:endParaRPr lang="pl-PL"/>
          </a:p>
        </p:txBody>
      </p:sp>
    </p:spTree>
    <p:extLst>
      <p:ext uri="{BB962C8B-B14F-4D97-AF65-F5344CB8AC3E}">
        <p14:creationId xmlns:p14="http://schemas.microsoft.com/office/powerpoint/2010/main" val="238969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50</a:t>
            </a:fld>
            <a:endParaRPr lang="pl-PL"/>
          </a:p>
        </p:txBody>
      </p:sp>
    </p:spTree>
    <p:extLst>
      <p:ext uri="{BB962C8B-B14F-4D97-AF65-F5344CB8AC3E}">
        <p14:creationId xmlns:p14="http://schemas.microsoft.com/office/powerpoint/2010/main" val="2557231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r>
            <a:r>
              <a:rPr lang="pl-PL" sz="1200" b="0" i="0" u="none" strike="noStrike" kern="1200" dirty="0">
                <a:solidFill>
                  <a:schemeClr val="tx1"/>
                </a:solidFill>
                <a:effectLst/>
                <a:latin typeface="+mn-lt"/>
                <a:ea typeface="+mn-ea"/>
                <a:cs typeface="+mn-cs"/>
              </a:rPr>
              <a:t>HTML nie był projektowany do bezpośredniego ładowania "aplikacji"</a:t>
            </a:r>
          </a:p>
          <a:p>
            <a:r>
              <a:rPr lang="pl-PL" sz="1200" b="0" i="0" u="none" strike="noStrike" kern="1200" dirty="0">
                <a:solidFill>
                  <a:schemeClr val="tx1"/>
                </a:solidFill>
                <a:effectLst/>
                <a:latin typeface="+mn-lt"/>
                <a:ea typeface="+mn-ea"/>
                <a:cs typeface="+mn-cs"/>
              </a:rPr>
              <a:t>jednakże w drodze są narzędzia, które w przyszłości pozwolą ładować współczesny kod do przeglądarki as-</a:t>
            </a:r>
            <a:r>
              <a:rPr lang="pl-PL" sz="1200" b="0" i="0" u="none" strike="noStrike" kern="1200" dirty="0" err="1">
                <a:solidFill>
                  <a:schemeClr val="tx1"/>
                </a:solidFill>
                <a:effectLst/>
                <a:latin typeface="+mn-lt"/>
                <a:ea typeface="+mn-ea"/>
                <a:cs typeface="+mn-cs"/>
              </a:rPr>
              <a:t>is</a:t>
            </a:r>
            <a:r>
              <a:rPr lang="en-US" sz="1200" b="0"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rPr>
              <a:t>przeglądarka nie rozumie "import" ani "</a:t>
            </a:r>
            <a:r>
              <a:rPr lang="pl-PL" sz="1200" b="0" i="0" u="none" strike="noStrike" kern="1200" dirty="0" err="1">
                <a:solidFill>
                  <a:schemeClr val="tx1"/>
                </a:solidFill>
                <a:effectLst/>
                <a:latin typeface="+mn-lt"/>
                <a:ea typeface="+mn-ea"/>
                <a:cs typeface="+mn-cs"/>
              </a:rPr>
              <a:t>require</a:t>
            </a:r>
            <a:r>
              <a:rPr lang="pl-PL" sz="1200" b="0" i="0" u="none" strike="noStrike" kern="1200" dirty="0">
                <a:solidFill>
                  <a:schemeClr val="tx1"/>
                </a:solidFill>
                <a:effectLst/>
                <a:latin typeface="+mn-lt"/>
                <a:ea typeface="+mn-ea"/>
                <a:cs typeface="+mn-cs"/>
              </a:rPr>
              <a:t>", nie odczyta także </a:t>
            </a:r>
            <a:r>
              <a:rPr lang="pl-PL" sz="1200" b="0" i="0" u="none" strike="noStrike" kern="1200" dirty="0" err="1">
                <a:solidFill>
                  <a:schemeClr val="tx1"/>
                </a:solidFill>
                <a:effectLst/>
                <a:latin typeface="+mn-lt"/>
                <a:ea typeface="+mn-ea"/>
                <a:cs typeface="+mn-cs"/>
              </a:rPr>
              <a:t>typescriptu</a:t>
            </a:r>
            <a:r>
              <a:rPr lang="pl-PL" sz="1200" b="0" i="0" u="none" strike="noStrike" kern="1200" dirty="0">
                <a:solidFill>
                  <a:schemeClr val="tx1"/>
                </a:solidFill>
                <a:effectLst/>
                <a:latin typeface="+mn-lt"/>
                <a:ea typeface="+mn-ea"/>
                <a:cs typeface="+mn-cs"/>
              </a:rPr>
              <a:t> czy Scali</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51</a:t>
            </a:fld>
            <a:endParaRPr lang="pl-PL"/>
          </a:p>
        </p:txBody>
      </p:sp>
    </p:spTree>
    <p:extLst>
      <p:ext uri="{BB962C8B-B14F-4D97-AF65-F5344CB8AC3E}">
        <p14:creationId xmlns:p14="http://schemas.microsoft.com/office/powerpoint/2010/main" val="15021450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pewnym sensie to dodatkowe </a:t>
            </a:r>
            <a:r>
              <a:rPr lang="pl-PL" dirty="0" err="1"/>
              <a:t>transpilery</a:t>
            </a:r>
            <a:endParaRPr lang="pl-PL" dirty="0"/>
          </a:p>
          <a:p>
            <a:r>
              <a:rPr lang="pl-PL" dirty="0"/>
              <a:t>łączą pliki aplikacji w paczki które można porównać do skompilowanych DLL, oraz zamieniają wyrażenia typu "import" na "normalne" referencje do innych fragmentu tej samej paczki</a:t>
            </a:r>
          </a:p>
          <a:p>
            <a:endParaRPr lang="en-US" dirty="0"/>
          </a:p>
          <a:p>
            <a:r>
              <a:rPr lang="pl-PL" dirty="0" err="1"/>
              <a:t>bundlery</a:t>
            </a:r>
            <a:r>
              <a:rPr lang="pl-PL" dirty="0"/>
              <a:t> często zajmują się także innymi sprawami - przed łączeniem kodu w paczki mogą najpierw uruchamiać kompilatory, wykonywać </a:t>
            </a:r>
            <a:r>
              <a:rPr lang="pl-PL" dirty="0" err="1"/>
              <a:t>taski</a:t>
            </a:r>
            <a:r>
              <a:rPr lang="pl-PL" dirty="0"/>
              <a:t> podobne do tych z </a:t>
            </a:r>
            <a:r>
              <a:rPr lang="pl-PL" dirty="0" err="1"/>
              <a:t>task</a:t>
            </a:r>
            <a:r>
              <a:rPr lang="pl-PL" dirty="0"/>
              <a:t> </a:t>
            </a:r>
            <a:r>
              <a:rPr lang="pl-PL" dirty="0" err="1"/>
              <a:t>runnerów</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52</a:t>
            </a:fld>
            <a:endParaRPr lang="pl-PL"/>
          </a:p>
        </p:txBody>
      </p:sp>
    </p:spTree>
    <p:extLst>
      <p:ext uri="{BB962C8B-B14F-4D97-AF65-F5344CB8AC3E}">
        <p14:creationId xmlns:p14="http://schemas.microsoft.com/office/powerpoint/2010/main" val="1373480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53</a:t>
            </a:fld>
            <a:endParaRPr lang="pl-PL"/>
          </a:p>
        </p:txBody>
      </p:sp>
    </p:spTree>
    <p:extLst>
      <p:ext uri="{BB962C8B-B14F-4D97-AF65-F5344CB8AC3E}">
        <p14:creationId xmlns:p14="http://schemas.microsoft.com/office/powerpoint/2010/main" val="3031534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54</a:t>
            </a:fld>
            <a:endParaRPr lang="pl-PL"/>
          </a:p>
        </p:txBody>
      </p:sp>
    </p:spTree>
    <p:extLst>
      <p:ext uri="{BB962C8B-B14F-4D97-AF65-F5344CB8AC3E}">
        <p14:creationId xmlns:p14="http://schemas.microsoft.com/office/powerpoint/2010/main" val="669969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55</a:t>
            </a:fld>
            <a:endParaRPr lang="pl-PL"/>
          </a:p>
        </p:txBody>
      </p:sp>
    </p:spTree>
    <p:extLst>
      <p:ext uri="{BB962C8B-B14F-4D97-AF65-F5344CB8AC3E}">
        <p14:creationId xmlns:p14="http://schemas.microsoft.com/office/powerpoint/2010/main" val="3012377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56</a:t>
            </a:fld>
            <a:endParaRPr lang="pl-PL"/>
          </a:p>
        </p:txBody>
      </p:sp>
    </p:spTree>
    <p:extLst>
      <p:ext uri="{BB962C8B-B14F-4D97-AF65-F5344CB8AC3E}">
        <p14:creationId xmlns:p14="http://schemas.microsoft.com/office/powerpoint/2010/main" val="7773127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57</a:t>
            </a:fld>
            <a:endParaRPr lang="pl-PL"/>
          </a:p>
        </p:txBody>
      </p:sp>
    </p:spTree>
    <p:extLst>
      <p:ext uri="{BB962C8B-B14F-4D97-AF65-F5344CB8AC3E}">
        <p14:creationId xmlns:p14="http://schemas.microsoft.com/office/powerpoint/2010/main" val="13174979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58</a:t>
            </a:fld>
            <a:endParaRPr lang="pl-PL"/>
          </a:p>
        </p:txBody>
      </p:sp>
    </p:spTree>
    <p:extLst>
      <p:ext uri="{BB962C8B-B14F-4D97-AF65-F5344CB8AC3E}">
        <p14:creationId xmlns:p14="http://schemas.microsoft.com/office/powerpoint/2010/main" val="617659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59</a:t>
            </a:fld>
            <a:endParaRPr lang="pl-PL"/>
          </a:p>
        </p:txBody>
      </p:sp>
    </p:spTree>
    <p:extLst>
      <p:ext uri="{BB962C8B-B14F-4D97-AF65-F5344CB8AC3E}">
        <p14:creationId xmlns:p14="http://schemas.microsoft.com/office/powerpoint/2010/main" val="200009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a:t>
            </a:fld>
            <a:endParaRPr lang="pl-PL"/>
          </a:p>
        </p:txBody>
      </p:sp>
    </p:spTree>
    <p:extLst>
      <p:ext uri="{BB962C8B-B14F-4D97-AF65-F5344CB8AC3E}">
        <p14:creationId xmlns:p14="http://schemas.microsoft.com/office/powerpoint/2010/main" val="21757084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60</a:t>
            </a:fld>
            <a:endParaRPr lang="pl-PL"/>
          </a:p>
        </p:txBody>
      </p:sp>
    </p:spTree>
    <p:extLst>
      <p:ext uri="{BB962C8B-B14F-4D97-AF65-F5344CB8AC3E}">
        <p14:creationId xmlns:p14="http://schemas.microsoft.com/office/powerpoint/2010/main" val="7962736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61</a:t>
            </a:fld>
            <a:endParaRPr lang="pl-PL"/>
          </a:p>
        </p:txBody>
      </p:sp>
    </p:spTree>
    <p:extLst>
      <p:ext uri="{BB962C8B-B14F-4D97-AF65-F5344CB8AC3E}">
        <p14:creationId xmlns:p14="http://schemas.microsoft.com/office/powerpoint/2010/main" val="12436756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62</a:t>
            </a:fld>
            <a:endParaRPr lang="pl-PL"/>
          </a:p>
        </p:txBody>
      </p:sp>
    </p:spTree>
    <p:extLst>
      <p:ext uri="{BB962C8B-B14F-4D97-AF65-F5344CB8AC3E}">
        <p14:creationId xmlns:p14="http://schemas.microsoft.com/office/powerpoint/2010/main" val="13864725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63</a:t>
            </a:fld>
            <a:endParaRPr lang="pl-PL"/>
          </a:p>
        </p:txBody>
      </p:sp>
    </p:spTree>
    <p:extLst>
      <p:ext uri="{BB962C8B-B14F-4D97-AF65-F5344CB8AC3E}">
        <p14:creationId xmlns:p14="http://schemas.microsoft.com/office/powerpoint/2010/main" val="11253288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64</a:t>
            </a:fld>
            <a:endParaRPr lang="pl-PL"/>
          </a:p>
        </p:txBody>
      </p:sp>
    </p:spTree>
    <p:extLst>
      <p:ext uri="{BB962C8B-B14F-4D97-AF65-F5344CB8AC3E}">
        <p14:creationId xmlns:p14="http://schemas.microsoft.com/office/powerpoint/2010/main" val="30419210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One</a:t>
            </a:r>
            <a:r>
              <a:rPr lang="pl-PL" baseline="0" dirty="0"/>
              <a:t> way data binding wymusza świadome zmiany stanu; zmiana modelu nie odbywa się „automagicznie”.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65</a:t>
            </a:fld>
            <a:endParaRPr lang="pl-PL"/>
          </a:p>
        </p:txBody>
      </p:sp>
    </p:spTree>
    <p:extLst>
      <p:ext uri="{BB962C8B-B14F-4D97-AF65-F5344CB8AC3E}">
        <p14:creationId xmlns:p14="http://schemas.microsoft.com/office/powerpoint/2010/main" val="9759582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66</a:t>
            </a:fld>
            <a:endParaRPr lang="pl-PL"/>
          </a:p>
        </p:txBody>
      </p:sp>
    </p:spTree>
    <p:extLst>
      <p:ext uri="{BB962C8B-B14F-4D97-AF65-F5344CB8AC3E}">
        <p14:creationId xmlns:p14="http://schemas.microsoft.com/office/powerpoint/2010/main" val="41941064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Stan komponentu</a:t>
            </a:r>
            <a:r>
              <a:rPr lang="pl-PL" baseline="0" dirty="0"/>
              <a:t> może być dostępowany i modyfikowany wedle ściśle określonych reguł, np. zmiana stanu tylko za pomocą setState()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67</a:t>
            </a:fld>
            <a:endParaRPr lang="pl-PL"/>
          </a:p>
        </p:txBody>
      </p:sp>
    </p:spTree>
    <p:extLst>
      <p:ext uri="{BB962C8B-B14F-4D97-AF65-F5344CB8AC3E}">
        <p14:creationId xmlns:p14="http://schemas.microsoft.com/office/powerpoint/2010/main" val="643225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68</a:t>
            </a:fld>
            <a:endParaRPr lang="pl-PL"/>
          </a:p>
        </p:txBody>
      </p:sp>
    </p:spTree>
    <p:extLst>
      <p:ext uri="{BB962C8B-B14F-4D97-AF65-F5344CB8AC3E}">
        <p14:creationId xmlns:p14="http://schemas.microsoft.com/office/powerpoint/2010/main" val="1733979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69</a:t>
            </a:fld>
            <a:endParaRPr lang="pl-PL"/>
          </a:p>
        </p:txBody>
      </p:sp>
    </p:spTree>
    <p:extLst>
      <p:ext uri="{BB962C8B-B14F-4D97-AF65-F5344CB8AC3E}">
        <p14:creationId xmlns:p14="http://schemas.microsoft.com/office/powerpoint/2010/main" val="3519213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a:t>
            </a:fld>
            <a:endParaRPr lang="pl-PL"/>
          </a:p>
        </p:txBody>
      </p:sp>
    </p:spTree>
    <p:extLst>
      <p:ext uri="{BB962C8B-B14F-4D97-AF65-F5344CB8AC3E}">
        <p14:creationId xmlns:p14="http://schemas.microsoft.com/office/powerpoint/2010/main" val="1994056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70</a:t>
            </a:fld>
            <a:endParaRPr lang="pl-PL"/>
          </a:p>
        </p:txBody>
      </p:sp>
    </p:spTree>
    <p:extLst>
      <p:ext uri="{BB962C8B-B14F-4D97-AF65-F5344CB8AC3E}">
        <p14:creationId xmlns:p14="http://schemas.microsoft.com/office/powerpoint/2010/main" val="32417198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71</a:t>
            </a:fld>
            <a:endParaRPr lang="pl-PL"/>
          </a:p>
        </p:txBody>
      </p:sp>
    </p:spTree>
    <p:extLst>
      <p:ext uri="{BB962C8B-B14F-4D97-AF65-F5344CB8AC3E}">
        <p14:creationId xmlns:p14="http://schemas.microsoft.com/office/powerpoint/2010/main" val="19861653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72</a:t>
            </a:fld>
            <a:endParaRPr lang="pl-PL"/>
          </a:p>
        </p:txBody>
      </p:sp>
    </p:spTree>
    <p:extLst>
      <p:ext uri="{BB962C8B-B14F-4D97-AF65-F5344CB8AC3E}">
        <p14:creationId xmlns:p14="http://schemas.microsoft.com/office/powerpoint/2010/main" val="18389233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Dwa</a:t>
            </a:r>
            <a:r>
              <a:rPr lang="pl-PL" baseline="0" dirty="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73</a:t>
            </a:fld>
            <a:endParaRPr lang="pl-PL"/>
          </a:p>
        </p:txBody>
      </p:sp>
    </p:spTree>
    <p:extLst>
      <p:ext uri="{BB962C8B-B14F-4D97-AF65-F5344CB8AC3E}">
        <p14:creationId xmlns:p14="http://schemas.microsoft.com/office/powerpoint/2010/main" val="233602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Dwa</a:t>
            </a:r>
            <a:r>
              <a:rPr lang="pl-PL" baseline="0" dirty="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a:t>
            </a:r>
            <a:r>
              <a:rPr lang="pl-PL" baseline="0"/>
              <a:t>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74</a:t>
            </a:fld>
            <a:endParaRPr lang="pl-PL"/>
          </a:p>
        </p:txBody>
      </p:sp>
    </p:spTree>
    <p:extLst>
      <p:ext uri="{BB962C8B-B14F-4D97-AF65-F5344CB8AC3E}">
        <p14:creationId xmlns:p14="http://schemas.microsoft.com/office/powerpoint/2010/main" val="2890782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75</a:t>
            </a:fld>
            <a:endParaRPr lang="pl-PL"/>
          </a:p>
        </p:txBody>
      </p:sp>
    </p:spTree>
    <p:extLst>
      <p:ext uri="{BB962C8B-B14F-4D97-AF65-F5344CB8AC3E}">
        <p14:creationId xmlns:p14="http://schemas.microsoft.com/office/powerpoint/2010/main" val="26300699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76</a:t>
            </a:fld>
            <a:endParaRPr lang="pl-PL"/>
          </a:p>
        </p:txBody>
      </p:sp>
    </p:spTree>
    <p:extLst>
      <p:ext uri="{BB962C8B-B14F-4D97-AF65-F5344CB8AC3E}">
        <p14:creationId xmlns:p14="http://schemas.microsoft.com/office/powerpoint/2010/main" val="33063227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77</a:t>
            </a:fld>
            <a:endParaRPr lang="pl-PL"/>
          </a:p>
        </p:txBody>
      </p:sp>
    </p:spTree>
    <p:extLst>
      <p:ext uri="{BB962C8B-B14F-4D97-AF65-F5344CB8AC3E}">
        <p14:creationId xmlns:p14="http://schemas.microsoft.com/office/powerpoint/2010/main" val="20429358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78</a:t>
            </a:fld>
            <a:endParaRPr lang="pl-PL"/>
          </a:p>
        </p:txBody>
      </p:sp>
    </p:spTree>
    <p:extLst>
      <p:ext uri="{BB962C8B-B14F-4D97-AF65-F5344CB8AC3E}">
        <p14:creationId xmlns:p14="http://schemas.microsoft.com/office/powerpoint/2010/main" val="1896359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79</a:t>
            </a:fld>
            <a:endParaRPr lang="pl-PL"/>
          </a:p>
        </p:txBody>
      </p:sp>
    </p:spTree>
    <p:extLst>
      <p:ext uri="{BB962C8B-B14F-4D97-AF65-F5344CB8AC3E}">
        <p14:creationId xmlns:p14="http://schemas.microsoft.com/office/powerpoint/2010/main" val="997478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a:t>
            </a:fld>
            <a:endParaRPr lang="pl-PL"/>
          </a:p>
        </p:txBody>
      </p:sp>
    </p:spTree>
    <p:extLst>
      <p:ext uri="{BB962C8B-B14F-4D97-AF65-F5344CB8AC3E}">
        <p14:creationId xmlns:p14="http://schemas.microsoft.com/office/powerpoint/2010/main" val="21627822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80</a:t>
            </a:fld>
            <a:endParaRPr lang="pl-PL"/>
          </a:p>
        </p:txBody>
      </p:sp>
    </p:spTree>
    <p:extLst>
      <p:ext uri="{BB962C8B-B14F-4D97-AF65-F5344CB8AC3E}">
        <p14:creationId xmlns:p14="http://schemas.microsoft.com/office/powerpoint/2010/main" val="8832441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81</a:t>
            </a:fld>
            <a:endParaRPr lang="pl-PL"/>
          </a:p>
        </p:txBody>
      </p:sp>
    </p:spTree>
    <p:extLst>
      <p:ext uri="{BB962C8B-B14F-4D97-AF65-F5344CB8AC3E}">
        <p14:creationId xmlns:p14="http://schemas.microsoft.com/office/powerpoint/2010/main" val="142697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82</a:t>
            </a:fld>
            <a:endParaRPr lang="pl-PL"/>
          </a:p>
        </p:txBody>
      </p:sp>
    </p:spTree>
    <p:extLst>
      <p:ext uri="{BB962C8B-B14F-4D97-AF65-F5344CB8AC3E}">
        <p14:creationId xmlns:p14="http://schemas.microsoft.com/office/powerpoint/2010/main" val="12700541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83</a:t>
            </a:fld>
            <a:endParaRPr lang="pl-PL"/>
          </a:p>
        </p:txBody>
      </p:sp>
    </p:spTree>
    <p:extLst>
      <p:ext uri="{BB962C8B-B14F-4D97-AF65-F5344CB8AC3E}">
        <p14:creationId xmlns:p14="http://schemas.microsoft.com/office/powerpoint/2010/main" val="3604568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84</a:t>
            </a:fld>
            <a:endParaRPr lang="pl-PL"/>
          </a:p>
        </p:txBody>
      </p:sp>
    </p:spTree>
    <p:extLst>
      <p:ext uri="{BB962C8B-B14F-4D97-AF65-F5344CB8AC3E}">
        <p14:creationId xmlns:p14="http://schemas.microsoft.com/office/powerpoint/2010/main" val="11827488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85</a:t>
            </a:fld>
            <a:endParaRPr lang="pl-PL"/>
          </a:p>
        </p:txBody>
      </p:sp>
    </p:spTree>
    <p:extLst>
      <p:ext uri="{BB962C8B-B14F-4D97-AF65-F5344CB8AC3E}">
        <p14:creationId xmlns:p14="http://schemas.microsoft.com/office/powerpoint/2010/main" val="24876542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86</a:t>
            </a:fld>
            <a:endParaRPr lang="pl-PL"/>
          </a:p>
        </p:txBody>
      </p:sp>
    </p:spTree>
    <p:extLst>
      <p:ext uri="{BB962C8B-B14F-4D97-AF65-F5344CB8AC3E}">
        <p14:creationId xmlns:p14="http://schemas.microsoft.com/office/powerpoint/2010/main" val="17997647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87</a:t>
            </a:fld>
            <a:endParaRPr lang="pl-PL"/>
          </a:p>
        </p:txBody>
      </p:sp>
    </p:spTree>
    <p:extLst>
      <p:ext uri="{BB962C8B-B14F-4D97-AF65-F5344CB8AC3E}">
        <p14:creationId xmlns:p14="http://schemas.microsoft.com/office/powerpoint/2010/main" val="37814564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88</a:t>
            </a:fld>
            <a:endParaRPr lang="pl-PL"/>
          </a:p>
        </p:txBody>
      </p:sp>
    </p:spTree>
    <p:extLst>
      <p:ext uri="{BB962C8B-B14F-4D97-AF65-F5344CB8AC3E}">
        <p14:creationId xmlns:p14="http://schemas.microsoft.com/office/powerpoint/2010/main" val="42365081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89</a:t>
            </a:fld>
            <a:endParaRPr lang="pl-PL"/>
          </a:p>
        </p:txBody>
      </p:sp>
    </p:spTree>
    <p:extLst>
      <p:ext uri="{BB962C8B-B14F-4D97-AF65-F5344CB8AC3E}">
        <p14:creationId xmlns:p14="http://schemas.microsoft.com/office/powerpoint/2010/main" val="1949413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JS Runtime jest jedno-threadowy, ale</a:t>
            </a:r>
            <a:r>
              <a:rPr lang="pl-PL" baseline="0" dirty="0"/>
              <a:t> nie zapominajmy że przeglądarka to nie tylko Runtime.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a:t>
            </a:fld>
            <a:endParaRPr lang="pl-PL"/>
          </a:p>
        </p:txBody>
      </p:sp>
    </p:spTree>
    <p:extLst>
      <p:ext uri="{BB962C8B-B14F-4D97-AF65-F5344CB8AC3E}">
        <p14:creationId xmlns:p14="http://schemas.microsoft.com/office/powerpoint/2010/main" val="23641914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Key jest ważne bo pomaga optymalizować zmiany</a:t>
            </a:r>
            <a:r>
              <a:rPr lang="pl-PL" baseline="0" dirty="0"/>
              <a:t> w VirtualDOMie; znowu – performance!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90</a:t>
            </a:fld>
            <a:endParaRPr lang="pl-PL"/>
          </a:p>
        </p:txBody>
      </p:sp>
    </p:spTree>
    <p:extLst>
      <p:ext uri="{BB962C8B-B14F-4D97-AF65-F5344CB8AC3E}">
        <p14:creationId xmlns:p14="http://schemas.microsoft.com/office/powerpoint/2010/main" val="11933041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constructor</a:t>
            </a:r>
          </a:p>
          <a:p>
            <a:r>
              <a:rPr lang="pl-PL" dirty="0"/>
              <a:t>component</a:t>
            </a:r>
            <a:r>
              <a:rPr lang="pl-PL" baseline="0" dirty="0"/>
              <a:t>WillMount() – tylko raz (przynajmniej w normalnym mode, dla server-side rendering może być kilka razy), nie ma dostępu do DOMu, prepare for render</a:t>
            </a:r>
          </a:p>
          <a:p>
            <a:r>
              <a:rPr lang="pl-PL" baseline="0" dirty="0"/>
              <a:t>render() – metoda musi być pure, nie możemy zmieniać stanu tam (unikanie rekurencji)</a:t>
            </a:r>
          </a:p>
          <a:p>
            <a:r>
              <a:rPr lang="pl-PL" baseline="0" dirty="0"/>
              <a:t>componentDidMount() – mamy dostęp do DOM i do elementów-dzieci; potencjalnie może wytriggerować kolejnego rendera</a:t>
            </a:r>
          </a:p>
          <a:p>
            <a:r>
              <a:rPr lang="pl-PL" baseline="0" dirty="0"/>
              <a:t>componentWillReceiveProps() – pozwala nam zupdate’ować stan</a:t>
            </a:r>
          </a:p>
          <a:p>
            <a:r>
              <a:rPr lang="pl-PL" baseline="0" dirty="0"/>
              <a:t>shouldComponentUpdate() – decyzja czy rerenderować, zwracamy true albo false</a:t>
            </a:r>
          </a:p>
          <a:p>
            <a:r>
              <a:rPr lang="pl-PL" baseline="0" dirty="0"/>
              <a:t>componentWillUpdate() – przygotowanie do następnego rendera, nie zmieniamy tu stanu bo znowu możemy skończyć w pętli</a:t>
            </a:r>
          </a:p>
          <a:p>
            <a:r>
              <a:rPr lang="pl-PL" baseline="0" dirty="0"/>
              <a:t>componentDidUpdate() – mamy dostęp do poprzednich propsów i stanu; nie powinniśmy zmieniać stanu tutaj też</a:t>
            </a:r>
          </a:p>
          <a:p>
            <a:r>
              <a:rPr lang="pl-PL" baseline="0" dirty="0"/>
              <a:t>componentWillUnmount() – garbage collection i ogólnie cleanup</a:t>
            </a:r>
          </a:p>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91</a:t>
            </a:fld>
            <a:endParaRPr lang="pl-PL"/>
          </a:p>
        </p:txBody>
      </p:sp>
    </p:spTree>
    <p:extLst>
      <p:ext uri="{BB962C8B-B14F-4D97-AF65-F5344CB8AC3E}">
        <p14:creationId xmlns:p14="http://schemas.microsoft.com/office/powerpoint/2010/main" val="29950759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92</a:t>
            </a:fld>
            <a:endParaRPr lang="pl-PL"/>
          </a:p>
        </p:txBody>
      </p:sp>
    </p:spTree>
    <p:extLst>
      <p:ext uri="{BB962C8B-B14F-4D97-AF65-F5344CB8AC3E}">
        <p14:creationId xmlns:p14="http://schemas.microsoft.com/office/powerpoint/2010/main" val="375924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93</a:t>
            </a:fld>
            <a:endParaRPr lang="pl-PL"/>
          </a:p>
        </p:txBody>
      </p:sp>
    </p:spTree>
    <p:extLst>
      <p:ext uri="{BB962C8B-B14F-4D97-AF65-F5344CB8AC3E}">
        <p14:creationId xmlns:p14="http://schemas.microsoft.com/office/powerpoint/2010/main" val="3567184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 jak</a:t>
            </a:r>
            <a:r>
              <a:rPr lang="pl-PL" baseline="0" dirty="0"/>
              <a:t> to robi? No w bardzo prosty sposób. shouldComponentUpdate() dla PureComponentów zwraca wartość głębokiego na jeden poziom porównania poprzednich propsów i state’u z nowymi.</a:t>
            </a:r>
            <a:endParaRPr lang="en-US" baseline="0" dirty="0"/>
          </a:p>
          <a:p>
            <a:endParaRPr lang="en-US" baseline="0" dirty="0"/>
          </a:p>
          <a:p>
            <a:r>
              <a:rPr lang="en-US" baseline="0" dirty="0"/>
              <a:t>Wasted renderings – </a:t>
            </a:r>
            <a:r>
              <a:rPr lang="en-US" baseline="0" dirty="0" err="1"/>
              <a:t>kazde</a:t>
            </a:r>
            <a:r>
              <a:rPr lang="en-US" baseline="0" dirty="0"/>
              <a:t> </a:t>
            </a:r>
            <a:r>
              <a:rPr lang="en-US" baseline="0" dirty="0" err="1"/>
              <a:t>wywolanie</a:t>
            </a:r>
            <a:r>
              <a:rPr lang="en-US" baseline="0" dirty="0"/>
              <a:t> </a:t>
            </a:r>
            <a:r>
              <a:rPr lang="en-US" baseline="0" dirty="0" err="1"/>
              <a:t>funkcji</a:t>
            </a:r>
            <a:r>
              <a:rPr lang="en-US" baseline="0" dirty="0"/>
              <a:t> render, </a:t>
            </a:r>
            <a:r>
              <a:rPr lang="en-US" baseline="0" dirty="0" err="1"/>
              <a:t>ktora</a:t>
            </a:r>
            <a:r>
              <a:rPr lang="en-US" baseline="0" dirty="0"/>
              <a:t> </a:t>
            </a:r>
            <a:r>
              <a:rPr lang="en-US" baseline="0" dirty="0" err="1"/>
              <a:t>nie</a:t>
            </a:r>
            <a:r>
              <a:rPr lang="en-US" baseline="0" dirty="0"/>
              <a:t> </a:t>
            </a:r>
            <a:r>
              <a:rPr lang="en-US" baseline="0" dirty="0" err="1"/>
              <a:t>prowadzi</a:t>
            </a:r>
            <a:r>
              <a:rPr lang="en-US" baseline="0" dirty="0"/>
              <a:t> do </a:t>
            </a:r>
            <a:r>
              <a:rPr lang="en-US" baseline="0" dirty="0" err="1"/>
              <a:t>zadnej</a:t>
            </a:r>
            <a:r>
              <a:rPr lang="en-US" baseline="0" dirty="0"/>
              <a:t> </a:t>
            </a:r>
            <a:r>
              <a:rPr lang="en-US" baseline="0" dirty="0" err="1"/>
              <a:t>zmiany</a:t>
            </a:r>
            <a:r>
              <a:rPr lang="en-US" baseline="0" dirty="0"/>
              <a:t> </a:t>
            </a:r>
            <a:r>
              <a:rPr lang="en-US" baseline="0" dirty="0" err="1"/>
              <a:t>DOMu</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94</a:t>
            </a:fld>
            <a:endParaRPr lang="pl-PL"/>
          </a:p>
        </p:txBody>
      </p:sp>
    </p:spTree>
    <p:extLst>
      <p:ext uri="{BB962C8B-B14F-4D97-AF65-F5344CB8AC3E}">
        <p14:creationId xmlns:p14="http://schemas.microsoft.com/office/powerpoint/2010/main" val="38815162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95</a:t>
            </a:fld>
            <a:endParaRPr lang="pl-PL"/>
          </a:p>
        </p:txBody>
      </p:sp>
    </p:spTree>
    <p:extLst>
      <p:ext uri="{BB962C8B-B14F-4D97-AF65-F5344CB8AC3E}">
        <p14:creationId xmlns:p14="http://schemas.microsoft.com/office/powerpoint/2010/main" val="36920842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96</a:t>
            </a:fld>
            <a:endParaRPr lang="pl-PL"/>
          </a:p>
        </p:txBody>
      </p:sp>
    </p:spTree>
    <p:extLst>
      <p:ext uri="{BB962C8B-B14F-4D97-AF65-F5344CB8AC3E}">
        <p14:creationId xmlns:p14="http://schemas.microsoft.com/office/powerpoint/2010/main" val="35544313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 jak</a:t>
            </a:r>
            <a:r>
              <a:rPr lang="pl-PL" baseline="0" dirty="0"/>
              <a:t> to robi? No w bardzo prosty sposób. shouldComponentUpdate() dla PureComponentów zwraca wartość głębokiego na jeden poziom porównania poprzednich propsów i state’u z nowymi.</a:t>
            </a:r>
            <a:endParaRPr lang="en-US" baseline="0" dirty="0"/>
          </a:p>
          <a:p>
            <a:endParaRPr lang="en-US" baseline="0" dirty="0"/>
          </a:p>
          <a:p>
            <a:r>
              <a:rPr lang="en-US" baseline="0" dirty="0"/>
              <a:t>Wasted renderings – </a:t>
            </a:r>
            <a:r>
              <a:rPr lang="en-US" baseline="0" dirty="0" err="1"/>
              <a:t>kazde</a:t>
            </a:r>
            <a:r>
              <a:rPr lang="en-US" baseline="0" dirty="0"/>
              <a:t> </a:t>
            </a:r>
            <a:r>
              <a:rPr lang="en-US" baseline="0" dirty="0" err="1"/>
              <a:t>wywolanie</a:t>
            </a:r>
            <a:r>
              <a:rPr lang="en-US" baseline="0" dirty="0"/>
              <a:t> </a:t>
            </a:r>
            <a:r>
              <a:rPr lang="en-US" baseline="0" dirty="0" err="1"/>
              <a:t>funkcji</a:t>
            </a:r>
            <a:r>
              <a:rPr lang="en-US" baseline="0" dirty="0"/>
              <a:t> render, </a:t>
            </a:r>
            <a:r>
              <a:rPr lang="en-US" baseline="0" dirty="0" err="1"/>
              <a:t>ktora</a:t>
            </a:r>
            <a:r>
              <a:rPr lang="en-US" baseline="0" dirty="0"/>
              <a:t> </a:t>
            </a:r>
            <a:r>
              <a:rPr lang="en-US" baseline="0" dirty="0" err="1"/>
              <a:t>nie</a:t>
            </a:r>
            <a:r>
              <a:rPr lang="en-US" baseline="0" dirty="0"/>
              <a:t> </a:t>
            </a:r>
            <a:r>
              <a:rPr lang="en-US" baseline="0" dirty="0" err="1"/>
              <a:t>prowadzi</a:t>
            </a:r>
            <a:r>
              <a:rPr lang="en-US" baseline="0" dirty="0"/>
              <a:t> do </a:t>
            </a:r>
            <a:r>
              <a:rPr lang="en-US" baseline="0" dirty="0" err="1"/>
              <a:t>zadnej</a:t>
            </a:r>
            <a:r>
              <a:rPr lang="en-US" baseline="0" dirty="0"/>
              <a:t> </a:t>
            </a:r>
            <a:r>
              <a:rPr lang="en-US" baseline="0" dirty="0" err="1"/>
              <a:t>zmiany</a:t>
            </a:r>
            <a:r>
              <a:rPr lang="en-US" baseline="0" dirty="0"/>
              <a:t> </a:t>
            </a:r>
            <a:r>
              <a:rPr lang="en-US" baseline="0" dirty="0" err="1"/>
              <a:t>DOMu</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97</a:t>
            </a:fld>
            <a:endParaRPr lang="pl-PL"/>
          </a:p>
        </p:txBody>
      </p:sp>
    </p:spTree>
    <p:extLst>
      <p:ext uri="{BB962C8B-B14F-4D97-AF65-F5344CB8AC3E}">
        <p14:creationId xmlns:p14="http://schemas.microsoft.com/office/powerpoint/2010/main" val="32373252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Wypadałoby wspomnieć o V8 – zarówno</a:t>
            </a:r>
            <a:r>
              <a:rPr lang="pl-PL" baseline="0" dirty="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98</a:t>
            </a:fld>
            <a:endParaRPr lang="pl-PL"/>
          </a:p>
        </p:txBody>
      </p:sp>
    </p:spTree>
    <p:extLst>
      <p:ext uri="{BB962C8B-B14F-4D97-AF65-F5344CB8AC3E}">
        <p14:creationId xmlns:p14="http://schemas.microsoft.com/office/powerpoint/2010/main" val="25498614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99</a:t>
            </a:fld>
            <a:endParaRPr lang="pl-PL"/>
          </a:p>
        </p:txBody>
      </p:sp>
    </p:spTree>
    <p:extLst>
      <p:ext uri="{BB962C8B-B14F-4D97-AF65-F5344CB8AC3E}">
        <p14:creationId xmlns:p14="http://schemas.microsoft.com/office/powerpoint/2010/main" val="36734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8.emf"/><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9.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9.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9.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6.emf"/><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3.xml"/><Relationship Id="rId4" Type="http://schemas.openxmlformats.org/officeDocument/2006/relationships/image" Target="../media/image2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7.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7.png"/><Relationship Id="rId9" Type="http://schemas.openxmlformats.org/officeDocument/2006/relationships/image" Target="../media/image37.emf"/></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8.emf"/><Relationship Id="rId4"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8.emf"/><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1.emf"/><Relationship Id="rId5" Type="http://schemas.openxmlformats.org/officeDocument/2006/relationships/image" Target="../media/image9.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5.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5.xml"/><Relationship Id="rId5" Type="http://schemas.openxmlformats.org/officeDocument/2006/relationships/image" Target="../media/image16.emf"/><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5.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7.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7.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7.png"/><Relationship Id="rId9" Type="http://schemas.openxmlformats.org/officeDocument/2006/relationships/image" Target="../media/image37.emf"/></Relationships>
</file>

<file path=ppt/slideLayouts/_rels/slideLayout6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5.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5.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Page / Section 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0" spc="300"/>
            </a:lvl1pPr>
          </a:lstStyle>
          <a:p>
            <a:r>
              <a:rPr lang="en-US"/>
              <a:t>Click to edit Master title style</a:t>
            </a:r>
            <a:endParaRPr lang="en-US" dirty="0"/>
          </a:p>
        </p:txBody>
      </p:sp>
      <p:sp>
        <p:nvSpPr>
          <p:cNvPr id="3" name="Content Placeholder 2"/>
          <p:cNvSpPr>
            <a:spLocks noGrp="1"/>
          </p:cNvSpPr>
          <p:nvPr>
            <p:ph idx="1"/>
          </p:nvPr>
        </p:nvSpPr>
        <p:spPr>
          <a:xfrm>
            <a:off x="2974976" y="7218040"/>
            <a:ext cx="18434048" cy="5688632"/>
          </a:xfrm>
          <a:prstGeom prst="rect">
            <a:avLst/>
          </a:prstGeom>
        </p:spPr>
        <p:txBody>
          <a:bodyPr vert="horz"/>
          <a:lstStyle>
            <a:lvl1pPr>
              <a:defRPr sz="8000" spc="300">
                <a:latin typeface="Amatic SC Regular"/>
                <a:cs typeface="Amatic SC Regular"/>
              </a:defRPr>
            </a:lvl1pPr>
            <a:lvl2pPr>
              <a:defRPr spc="300">
                <a:latin typeface="Amatic SC Regular"/>
                <a:cs typeface="Amatic SC Regular"/>
              </a:defRPr>
            </a:lvl2pPr>
            <a:lvl3pPr>
              <a:defRPr spc="300">
                <a:latin typeface="Amatic SC Regular"/>
                <a:cs typeface="Amatic SC Regular"/>
              </a:defRPr>
            </a:lvl3pPr>
            <a:lvl4pPr>
              <a:defRPr spc="300">
                <a:latin typeface="Amatic SC Regular"/>
                <a:cs typeface="Amatic SC Regular"/>
              </a:defRPr>
            </a:lvl4pPr>
            <a:lvl5pPr>
              <a:defRPr spc="300">
                <a:latin typeface="Amatic SC Regular"/>
                <a:cs typeface="Amatic SC Regul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a:stretch>
            <a:fillRect/>
          </a:stretch>
        </p:blipFill>
        <p:spPr>
          <a:xfrm>
            <a:off x="8242300" y="6731000"/>
            <a:ext cx="7899400" cy="254000"/>
          </a:xfrm>
          <a:prstGeom prst="rect">
            <a:avLst/>
          </a:prstGeom>
        </p:spPr>
      </p:pic>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04693258"/>
      </p:ext>
    </p:extLst>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3637156035"/>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478269297"/>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2876055937"/>
      </p:ext>
    </p:extLst>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a:t>CLICK TO EDIT MASTER TITLE STYLE</a:t>
            </a:r>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229679179"/>
      </p:ext>
    </p:extLst>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a:t>CLICK TO EDIT MASTER TITLE STYLE</a:t>
            </a:r>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812414564"/>
      </p:ext>
    </p:extLst>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04723290"/>
      </p:ext>
    </p:extLst>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16768102"/>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50106209"/>
      </p:ext>
    </p:extLst>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130234101"/>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a:sym typeface="Amatic SC Bold" charset="0"/>
              </a:rPr>
              <a:t>CLICK TO EDIT MASTER TITLE STYLE</a:t>
            </a: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530064812"/>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3460512" y="3041576"/>
            <a:ext cx="5184576" cy="3528392"/>
          </a:xfrm>
          <a:prstGeom prst="wedgeEllipseCallout">
            <a:avLst>
              <a:gd name="adj1" fmla="val 1552"/>
              <a:gd name="adj2" fmla="val 63400"/>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3799804" y="3041576"/>
            <a:ext cx="5184576" cy="3528392"/>
          </a:xfrm>
          <a:prstGeom prst="wedgeEllipseCallout">
            <a:avLst>
              <a:gd name="adj1" fmla="val 1552"/>
              <a:gd name="adj2" fmla="val 63400"/>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15" name="Text Placeholder 12"/>
          <p:cNvSpPr>
            <a:spLocks noGrp="1"/>
          </p:cNvSpPr>
          <p:nvPr>
            <p:ph type="body" sz="quarter" idx="15"/>
          </p:nvPr>
        </p:nvSpPr>
        <p:spPr>
          <a:xfrm>
            <a:off x="4055008"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4055007"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3807121"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3807120"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3980395"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3748544"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4"/>
          <a:stretch>
            <a:fillRect/>
          </a:stretch>
        </p:blipFill>
        <p:spPr>
          <a:xfrm>
            <a:off x="3969567" y="8154144"/>
            <a:ext cx="4851400" cy="114300"/>
          </a:xfrm>
          <a:prstGeom prst="rect">
            <a:avLst/>
          </a:prstGeom>
        </p:spPr>
      </p:pic>
      <p:pic>
        <p:nvPicPr>
          <p:cNvPr id="26" name="Picture 25"/>
          <p:cNvPicPr>
            <a:picLocks noChangeAspect="1"/>
          </p:cNvPicPr>
          <p:nvPr userDrawn="1"/>
        </p:nvPicPr>
        <p:blipFill>
          <a:blip r:embed="rId4"/>
          <a:stretch>
            <a:fillRect/>
          </a:stretch>
        </p:blipFill>
        <p:spPr>
          <a:xfrm>
            <a:off x="13721680" y="8154144"/>
            <a:ext cx="4851400" cy="114300"/>
          </a:xfrm>
          <a:prstGeom prst="rect">
            <a:avLst/>
          </a:prstGeom>
        </p:spPr>
      </p:pic>
    </p:spTree>
    <p:extLst>
      <p:ext uri="{BB962C8B-B14F-4D97-AF65-F5344CB8AC3E}">
        <p14:creationId xmlns:p14="http://schemas.microsoft.com/office/powerpoint/2010/main" val="3745548756"/>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3689604581"/>
      </p:ext>
    </p:extLst>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1491493286"/>
      </p:ext>
    </p:extLst>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4 Step Bubble Process">
    <p:spTree>
      <p:nvGrpSpPr>
        <p:cNvPr id="1" name=""/>
        <p:cNvGrpSpPr/>
        <p:nvPr/>
      </p:nvGrpSpPr>
      <p:grpSpPr>
        <a:xfrm>
          <a:off x="0" y="0"/>
          <a:ext cx="0" cy="0"/>
          <a:chOff x="0" y="0"/>
          <a:chExt cx="0" cy="0"/>
        </a:xfrm>
      </p:grpSpPr>
      <p:sp>
        <p:nvSpPr>
          <p:cNvPr id="49" name="Oval 48"/>
          <p:cNvSpPr/>
          <p:nvPr userDrawn="1"/>
        </p:nvSpPr>
        <p:spPr bwMode="auto">
          <a:xfrm>
            <a:off x="18024648" y="4220046"/>
            <a:ext cx="3744416" cy="3744416"/>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4220046"/>
            <a:ext cx="3744416" cy="3744416"/>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4220046"/>
            <a:ext cx="3744416" cy="3744416"/>
          </a:xfrm>
          <a:prstGeom prst="ellipse">
            <a:avLst/>
          </a:prstGeom>
          <a:blipFill rotWithShape="1">
            <a:blip r:embed="rId4"/>
            <a:tile tx="0" ty="0" sx="100000" sy="100000" flip="none" algn="tl"/>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4220046"/>
            <a:ext cx="3744416" cy="3744416"/>
          </a:xfrm>
          <a:prstGeom prst="ellipse">
            <a:avLst/>
          </a:prstGeom>
          <a:blipFill rotWithShape="1">
            <a:blip r:embed="rId5"/>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5660206"/>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4" name="Text Placeholder 12"/>
          <p:cNvSpPr>
            <a:spLocks noGrp="1"/>
          </p:cNvSpPr>
          <p:nvPr>
            <p:ph type="body" sz="quarter" idx="14"/>
          </p:nvPr>
        </p:nvSpPr>
        <p:spPr>
          <a:xfrm>
            <a:off x="2254896"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5372174"/>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5372174"/>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5660206"/>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5660206"/>
            <a:ext cx="876300" cy="914400"/>
          </a:xfrm>
          <a:prstGeom prst="rect">
            <a:avLst/>
          </a:prstGeom>
        </p:spPr>
      </p:pic>
    </p:spTree>
    <p:extLst>
      <p:ext uri="{BB962C8B-B14F-4D97-AF65-F5344CB8AC3E}">
        <p14:creationId xmlns:p14="http://schemas.microsoft.com/office/powerpoint/2010/main" val="2136629775"/>
      </p:ext>
    </p:extLst>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4 Step Bubble Process2">
    <p:spTree>
      <p:nvGrpSpPr>
        <p:cNvPr id="1" name=""/>
        <p:cNvGrpSpPr/>
        <p:nvPr/>
      </p:nvGrpSpPr>
      <p:grpSpPr>
        <a:xfrm>
          <a:off x="0" y="0"/>
          <a:ext cx="0" cy="0"/>
          <a:chOff x="0" y="0"/>
          <a:chExt cx="0" cy="0"/>
        </a:xfrm>
      </p:grpSpPr>
      <p:sp>
        <p:nvSpPr>
          <p:cNvPr id="49" name="Oval 48"/>
          <p:cNvSpPr/>
          <p:nvPr userDrawn="1"/>
        </p:nvSpPr>
        <p:spPr bwMode="auto">
          <a:xfrm>
            <a:off x="18024648" y="5312078"/>
            <a:ext cx="3744416" cy="3744416"/>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5312078"/>
            <a:ext cx="3744416" cy="3744416"/>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5312078"/>
            <a:ext cx="3744416" cy="3744416"/>
          </a:xfrm>
          <a:prstGeom prst="ellipse">
            <a:avLst/>
          </a:prstGeom>
          <a:blipFill rotWithShape="1">
            <a:blip r:embed="rId4"/>
            <a:tile tx="0" ty="0" sx="100000" sy="100000" flip="none" algn="tl"/>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5312078"/>
            <a:ext cx="3744416" cy="3744416"/>
          </a:xfrm>
          <a:prstGeom prst="ellipse">
            <a:avLst/>
          </a:prstGeom>
          <a:blipFill rotWithShape="1">
            <a:blip r:embed="rId5"/>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6752238"/>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31" name="Text Placeholder 12"/>
          <p:cNvSpPr>
            <a:spLocks noGrp="1"/>
          </p:cNvSpPr>
          <p:nvPr>
            <p:ph type="body" sz="quarter" idx="21"/>
          </p:nvPr>
        </p:nvSpPr>
        <p:spPr>
          <a:xfrm>
            <a:off x="2686945" y="6464206"/>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6464206"/>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6752238"/>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6752238"/>
            <a:ext cx="876300" cy="914400"/>
          </a:xfrm>
          <a:prstGeom prst="rect">
            <a:avLst/>
          </a:prstGeom>
        </p:spPr>
      </p:pic>
    </p:spTree>
    <p:extLst>
      <p:ext uri="{BB962C8B-B14F-4D97-AF65-F5344CB8AC3E}">
        <p14:creationId xmlns:p14="http://schemas.microsoft.com/office/powerpoint/2010/main" val="2704934186"/>
      </p:ext>
    </p:extLst>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4100043928"/>
      </p:ext>
    </p:extLst>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endParaRPr lang="en-US" sz="6000" kern="1200" dirty="0">
              <a:solidFill>
                <a:schemeClr val="bg1"/>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3979986542"/>
      </p:ext>
    </p:extLst>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a:t>CLICK TO EDIT MASTER TITLE STYLE</a:t>
            </a:r>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1289250134"/>
      </p:ext>
    </p:extLst>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1397158702"/>
      </p:ext>
    </p:extLst>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752246699"/>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023854222"/>
      </p:ext>
    </p:extLst>
  </p:cSld>
  <p:clrMapOvr>
    <a:masterClrMapping/>
  </p:clrMapOvr>
  <p:transition spd="slow">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710676142"/>
      </p:ext>
    </p:extLst>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9" name="Oval 128"/>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Oval 129"/>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3" name="Oval 132"/>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4" name="Oval 133"/>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7" name="Oval 136"/>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8" name="Oval 137"/>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070635745"/>
      </p:ext>
    </p:extLst>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9" name="Oval 138"/>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0" name="Oval 139"/>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3" name="Oval 142"/>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4" name="Oval 143"/>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7" name="Oval 146"/>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8" name="Oval 147"/>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Tree>
    <p:extLst>
      <p:ext uri="{BB962C8B-B14F-4D97-AF65-F5344CB8AC3E}">
        <p14:creationId xmlns:p14="http://schemas.microsoft.com/office/powerpoint/2010/main" val="2701235411"/>
      </p:ext>
    </p:extLst>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1"/>
          </p:nvPr>
        </p:nvSpPr>
        <p:spPr>
          <a:xfrm>
            <a:off x="-8834336" y="10386392"/>
            <a:ext cx="5689600" cy="730250"/>
          </a:xfrm>
        </p:spPr>
        <p:txBody>
          <a:bodyPr/>
          <a:lstStyle/>
          <a:p>
            <a:r>
              <a:rPr lang="pl-PL" dirty="0"/>
              <a:t>October 2019</a:t>
            </a:r>
            <a:endParaRPr lang="en-US" dirty="0"/>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10/24/2019</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graphicFrame>
        <p:nvGraphicFramePr>
          <p:cNvPr id="34" name="Diagram 33"/>
          <p:cNvGraphicFramePr/>
          <p:nvPr userDrawn="1">
            <p:extLst>
              <p:ext uri="{D42A27DB-BD31-4B8C-83A1-F6EECF244321}">
                <p14:modId xmlns:p14="http://schemas.microsoft.com/office/powerpoint/2010/main" val="3663620507"/>
              </p:ext>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663268"/>
      </p:ext>
    </p:extLst>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729245429"/>
      </p:ext>
    </p:extLst>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1.</a:t>
            </a: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2.</a:t>
            </a: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3.</a:t>
            </a: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890689792"/>
      </p:ext>
    </p:extLst>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8471156"/>
      </p:ext>
    </p:extLst>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31714192"/>
      </p:ext>
    </p:extLst>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234726508"/>
      </p:ext>
    </p:extLst>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a:sym typeface="Amatic SC Bold" charset="0"/>
              </a:rPr>
              <a:t>CLICK TO EDIT MASTER TITLE STYLE</a:t>
            </a: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781305794"/>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353853740"/>
      </p:ext>
    </p:extLst>
  </p:cSld>
  <p:clrMapOvr>
    <a:masterClrMapping/>
  </p:clrMapOvr>
  <p:transition spd="slow">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a:sym typeface="Amatic SC Bold" charset="0"/>
              </a:rPr>
              <a:t>CLICK TO EDIT MASTER TITLE STYLE</a:t>
            </a: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16798017"/>
      </p:ext>
    </p:extLst>
  </p:cSld>
  <p:clrMapOvr>
    <a:masterClrMapping/>
  </p:clrMapOvr>
  <p:transition spd="slow">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798944379"/>
      </p:ext>
    </p:extLst>
  </p:cSld>
  <p:clrMapOvr>
    <a:masterClrMapping/>
  </p:clrMapOvr>
  <p:transition spd="slow">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520671520"/>
      </p:ext>
    </p:extLst>
  </p:cSld>
  <p:clrMapOvr>
    <a:masterClrMapping/>
  </p:clrMapOvr>
  <p:transition spd="slow">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00835181"/>
      </p:ext>
    </p:extLst>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5066562"/>
      </p:ext>
    </p:extLst>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1895366507"/>
      </p:ext>
    </p:extLst>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185246686"/>
      </p:ext>
    </p:extLst>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438357568"/>
      </p:ext>
    </p:extLst>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286593269"/>
      </p:ext>
    </p:extLst>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1349884857"/>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98591997"/>
      </p:ext>
    </p:extLst>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3849428259"/>
      </p:ext>
    </p:extLst>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a:t>CLICK TO EDIT MASTER TITLE STYLE</a:t>
            </a:r>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1065559"/>
      </p:ext>
    </p:extLst>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a:t>CLICK TO EDIT MASTER TITLE STYLE</a:t>
            </a:r>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86833613"/>
      </p:ext>
    </p:extLst>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0751840"/>
      </p:ext>
    </p:extLst>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779489444"/>
      </p:ext>
    </p:extLst>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754234570"/>
      </p:ext>
    </p:extLst>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62975167"/>
      </p:ext>
    </p:extLst>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558147828"/>
      </p:ext>
    </p:extLst>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1860143528"/>
      </p:ext>
    </p:extLst>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846012449"/>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170325662"/>
      </p:ext>
    </p:extLst>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2767885723"/>
      </p:ext>
    </p:extLst>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defTabSz="2667000">
              <a:lnSpc>
                <a:spcPct val="90000"/>
              </a:lnSpc>
              <a:spcAft>
                <a:spcPct val="35000"/>
              </a:spcAft>
            </a:pPr>
            <a:endParaRPr lang="en-US" sz="6000" dirty="0">
              <a:solidFill>
                <a:srgbClr val="FFFFFF"/>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2561239872"/>
      </p:ext>
    </p:extLst>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3596790806"/>
      </p:ext>
    </p:extLst>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3684559710"/>
      </p:ext>
    </p:extLst>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533683041"/>
      </p:ext>
    </p:extLst>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3548566160"/>
      </p:ext>
    </p:extLst>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29" name="Oval 128"/>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30" name="Oval 129"/>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33" name="Oval 132"/>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34" name="Oval 133"/>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37" name="Oval 136"/>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38" name="Oval 137"/>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829258173"/>
      </p:ext>
    </p:extLst>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39" name="Oval 138"/>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40" name="Oval 139"/>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43" name="Oval 142"/>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44" name="Oval 143"/>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47" name="Oval 146"/>
            <p:cNvSpPr/>
            <p:nvPr userDrawn="1"/>
          </p:nvSpPr>
          <p:spPr bwMode="auto">
            <a:xfrm>
              <a:off x="12552040" y="3473624"/>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48" name="Oval 147"/>
            <p:cNvSpPr/>
            <p:nvPr userDrawn="1"/>
          </p:nvSpPr>
          <p:spPr bwMode="auto">
            <a:xfrm>
              <a:off x="12552040" y="4337720"/>
              <a:ext cx="792088" cy="792088"/>
            </a:xfrm>
            <a:prstGeom prst="ellipse">
              <a:avLst/>
            </a:prstGeom>
            <a:grpFill/>
            <a:ln>
              <a:noFill/>
            </a:ln>
            <a:effectLst/>
          </p:spPr>
          <p:txBody>
            <a:bodyPr vert="horz" wrap="square" lIns="91440" tIns="45720" rIns="91440" bIns="45720" numCol="1" rtlCol="0" anchor="t" anchorCtr="0" compatLnSpc="1">
              <a:prstTxWarp prst="textNoShape">
                <a:avLst/>
              </a:prstTxWarp>
            </a:bodyPr>
            <a:lstStyle/>
            <a:p>
              <a:endParaRPr lang="en-US"/>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p:spPr>
        <p:txBody>
          <a:bodyPr vert="horz" wrap="square" lIns="91440" tIns="45720" rIns="91440" bIns="45720" numCol="1" rtlCol="0" anchor="t" anchorCtr="0" compatLnSpc="1">
            <a:prstTxWarp prst="textNoShape">
              <a:avLst/>
            </a:prstTxWarp>
          </a:bodyPr>
          <a:lstStyle/>
          <a:p>
            <a:endParaRPr lang="en-US"/>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Tree>
    <p:extLst>
      <p:ext uri="{BB962C8B-B14F-4D97-AF65-F5344CB8AC3E}">
        <p14:creationId xmlns:p14="http://schemas.microsoft.com/office/powerpoint/2010/main" val="1209319983"/>
      </p:ext>
    </p:extLst>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1"/>
          </p:nvPr>
        </p:nvSpPr>
        <p:spPr>
          <a:xfrm>
            <a:off x="-8834336" y="10386392"/>
            <a:ext cx="5689600" cy="730250"/>
          </a:xfrm>
        </p:spPr>
        <p:txBody>
          <a:bodyPr/>
          <a:lstStyle/>
          <a:p>
            <a:r>
              <a:rPr lang="pl-PL" dirty="0"/>
              <a:t>October 2019</a:t>
            </a:r>
            <a:endParaRPr lang="en-US" dirty="0"/>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10/24/2019</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graphicFrame>
        <p:nvGraphicFramePr>
          <p:cNvPr id="34" name="Diagram 33"/>
          <p:cNvGraphicFramePr/>
          <p:nvPr userDrawn="1"/>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4707785"/>
      </p:ext>
    </p:extLst>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161794753"/>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89550402"/>
      </p:ext>
    </p:extLst>
  </p:cSld>
  <p:clrMapOvr>
    <a:masterClrMapping/>
  </p:clrMapOvr>
  <p:transition spd="med">
    <p:fade thruBlk="1"/>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1.</a:t>
            </a: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2.</a:t>
            </a: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3.</a:t>
            </a: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435982165"/>
      </p:ext>
    </p:extLst>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9344241"/>
      </p:ext>
    </p:extLst>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29871709"/>
      </p:ext>
    </p:extLst>
  </p:cSld>
  <p:clrMapOvr>
    <a:masterClrMapping/>
  </p:clrMapOvr>
  <p:transition spd="med">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61060966"/>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7126315"/>
            <a:ext cx="19621500" cy="114300"/>
          </a:xfrm>
          <a:prstGeom prst="rect">
            <a:avLst/>
          </a:prstGeom>
        </p:spPr>
      </p:pic>
    </p:spTree>
    <p:extLst>
      <p:ext uri="{BB962C8B-B14F-4D97-AF65-F5344CB8AC3E}">
        <p14:creationId xmlns:p14="http://schemas.microsoft.com/office/powerpoint/2010/main" val="70051513"/>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874244429"/>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image" Target="../media/image1.jp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theme" Target="../theme/theme3.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8" Type="http://schemas.openxmlformats.org/officeDocument/2006/relationships/slideLayout" Target="../slideLayouts/slideLayout12.xml"/><Relationship Id="rId3"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image" Target="../media/image1.jp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theme" Target="../theme/theme5.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438400" y="1778000"/>
            <a:ext cx="19456400" cy="480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fade thruBlk="1"/>
  </p:transition>
  <p:hf hdr="0"/>
  <p:txStyles>
    <p:titleStyle>
      <a:lvl1pPr algn="ctr" rtl="0" eaLnBrk="1" fontAlgn="base" hangingPunct="1">
        <a:lnSpc>
          <a:spcPct val="120000"/>
        </a:lnSpc>
        <a:spcBef>
          <a:spcPct val="0"/>
        </a:spcBef>
        <a:spcAft>
          <a:spcPct val="0"/>
        </a:spcAft>
        <a:defRPr sz="22000" spc="300">
          <a:solidFill>
            <a:srgbClr val="FFFFFF"/>
          </a:solidFill>
          <a:latin typeface="Sketch Gothic Light"/>
          <a:ea typeface="+mj-ea"/>
          <a:cs typeface="Sketch Gothic Light"/>
          <a:sym typeface="Amatic SC Bold" charset="0"/>
        </a:defRPr>
      </a:lvl1pPr>
      <a:lvl2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4032" r:id="rId2"/>
    <p:sldLayoutId id="2147484033"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7"/>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dirty="0">
                <a:sym typeface="Amatic SC Bold" charset="0"/>
              </a:rPr>
              <a:t>CLICK TO EDIT MASTER TITLE STYLE</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t>Introduction to React  |  Karol Kowalczuk, </a:t>
            </a:r>
            <a:r>
              <a:rPr lang="en-US" dirty="0" err="1"/>
              <a:t>Łukasz</a:t>
            </a:r>
            <a:r>
              <a:rPr lang="en-US" dirty="0"/>
              <a:t> </a:t>
            </a:r>
            <a:r>
              <a:rPr lang="en-US" dirty="0" err="1"/>
              <a:t>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4034" r:id="rId2"/>
    <p:sldLayoutId id="2147484035" r:id="rId3"/>
    <p:sldLayoutId id="2147484067" r:id="rId4"/>
    <p:sldLayoutId id="2147484036" r:id="rId5"/>
    <p:sldLayoutId id="2147484063" r:id="rId6"/>
    <p:sldLayoutId id="2147484062" r:id="rId7"/>
    <p:sldLayoutId id="2147484037" r:id="rId8"/>
    <p:sldLayoutId id="2147484038" r:id="rId9"/>
    <p:sldLayoutId id="2147483823" r:id="rId10"/>
    <p:sldLayoutId id="2147484039" r:id="rId11"/>
    <p:sldLayoutId id="2147484040" r:id="rId12"/>
    <p:sldLayoutId id="2147484041" r:id="rId13"/>
    <p:sldLayoutId id="2147484042" r:id="rId14"/>
    <p:sldLayoutId id="2147484044" r:id="rId15"/>
    <p:sldLayoutId id="2147484045" r:id="rId16"/>
    <p:sldLayoutId id="2147484064" r:id="rId17"/>
    <p:sldLayoutId id="2147484048" r:id="rId18"/>
    <p:sldLayoutId id="2147484066" r:id="rId19"/>
    <p:sldLayoutId id="2147484065" r:id="rId20"/>
    <p:sldLayoutId id="2147484050" r:id="rId21"/>
    <p:sldLayoutId id="2147484047" r:id="rId22"/>
    <p:sldLayoutId id="2147484049" r:id="rId23"/>
    <p:sldLayoutId id="2147484051" r:id="rId24"/>
    <p:sldLayoutId id="2147484052" r:id="rId25"/>
    <p:sldLayoutId id="2147484053" r:id="rId26"/>
    <p:sldLayoutId id="2147484054" r:id="rId27"/>
    <p:sldLayoutId id="2147484056" r:id="rId28"/>
    <p:sldLayoutId id="2147484055" r:id="rId29"/>
    <p:sldLayoutId id="2147484057" r:id="rId30"/>
    <p:sldLayoutId id="2147484058" r:id="rId31"/>
    <p:sldLayoutId id="2147484059" r:id="rId32"/>
    <p:sldLayoutId id="2147484060" r:id="rId33"/>
    <p:sldLayoutId id="2147484061" r:id="rId34"/>
    <p:sldLayoutId id="2147484104" r:id="rId35"/>
  </p:sldLayoutIdLst>
  <p:transition spd="med">
    <p:fade thruBlk="1"/>
  </p:transition>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0751346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p>
            <a:pPr lvl="0"/>
            <a:r>
              <a:rPr lang="en-US" dirty="0">
                <a:sym typeface="Amatic SC Bold" charset="0"/>
              </a:rPr>
              <a:t>CLICK TO EDIT MASTER TITLE STYLE</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dirty="0"/>
              <a:t>October 2019</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52227108"/>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Lst>
  <p:transition spd="med">
    <p:fade thruBlk="1"/>
  </p:transition>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gif"/><Relationship Id="rId5" Type="http://schemas.openxmlformats.org/officeDocument/2006/relationships/image" Target="../media/image61.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gif"/><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9.xml"/><Relationship Id="rId1" Type="http://schemas.openxmlformats.org/officeDocument/2006/relationships/slideLayout" Target="../slideLayouts/slideLayout19.xml"/><Relationship Id="rId5" Type="http://schemas.openxmlformats.org/officeDocument/2006/relationships/image" Target="../media/image91.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19.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19.xml"/><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16000" dirty="0">
                <a:latin typeface="Sketch Gothic" panose="02000506040000020004" pitchFamily="50" charset="0"/>
              </a:rPr>
              <a:t>React Crash Course</a:t>
            </a:r>
          </a:p>
        </p:txBody>
      </p:sp>
      <p:sp>
        <p:nvSpPr>
          <p:cNvPr id="3" name="Content Placeholder 2"/>
          <p:cNvSpPr>
            <a:spLocks noGrp="1"/>
          </p:cNvSpPr>
          <p:nvPr>
            <p:ph idx="1"/>
          </p:nvPr>
        </p:nvSpPr>
        <p:spPr/>
        <p:txBody>
          <a:bodyPr/>
          <a:lstStyle/>
          <a:p>
            <a:r>
              <a:rPr lang="pl-PL" dirty="0"/>
              <a:t>Karol Kowalczuk, Łukasz Wiśniewski</a:t>
            </a:r>
          </a:p>
          <a:p>
            <a:r>
              <a:rPr lang="pl-PL" sz="5400" dirty="0"/>
              <a:t>October 2019</a:t>
            </a:r>
          </a:p>
        </p:txBody>
      </p:sp>
    </p:spTree>
    <p:extLst>
      <p:ext uri="{BB962C8B-B14F-4D97-AF65-F5344CB8AC3E}">
        <p14:creationId xmlns:p14="http://schemas.microsoft.com/office/powerpoint/2010/main" val="3111571306"/>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6279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100</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Simple error </a:t>
            </a:r>
            <a:r>
              <a:rPr lang="pl-PL" sz="6500" dirty="0" err="1"/>
              <a:t>handling</a:t>
            </a:r>
            <a:r>
              <a:rPr lang="pl-PL" sz="6500" dirty="0"/>
              <a:t> for </a:t>
            </a:r>
            <a:r>
              <a:rPr lang="pl-PL" sz="6500" dirty="0" err="1"/>
              <a:t>runtime</a:t>
            </a:r>
            <a:r>
              <a:rPr lang="pl-PL" sz="6500" dirty="0"/>
              <a:t> </a:t>
            </a:r>
            <a:r>
              <a:rPr lang="pl-PL" sz="6500" dirty="0" err="1"/>
              <a:t>exceptions</a:t>
            </a:r>
            <a:endParaRPr lang="pl-PL" sz="6500" dirty="0"/>
          </a:p>
          <a:p>
            <a:endParaRPr lang="pl-PL" sz="6500" dirty="0"/>
          </a:p>
          <a:p>
            <a:endParaRPr lang="pl-PL" sz="6500" dirty="0"/>
          </a:p>
          <a:p>
            <a:r>
              <a:rPr lang="pl-PL" sz="4400" dirty="0"/>
              <a:t>source available: 07-error-handling</a:t>
            </a:r>
          </a:p>
        </p:txBody>
      </p:sp>
      <p:sp>
        <p:nvSpPr>
          <p:cNvPr id="8"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9"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11</a:t>
            </a:r>
          </a:p>
        </p:txBody>
      </p:sp>
    </p:spTree>
    <p:extLst>
      <p:ext uri="{BB962C8B-B14F-4D97-AF65-F5344CB8AC3E}">
        <p14:creationId xmlns:p14="http://schemas.microsoft.com/office/powerpoint/2010/main" val="3698222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942384"/>
            <a:ext cx="21602400" cy="8208912"/>
          </a:xfrm>
        </p:spPr>
        <p:txBody>
          <a:bodyPr/>
          <a:lstStyle/>
          <a:p>
            <a:r>
              <a:rPr lang="pl-PL" sz="12000" dirty="0"/>
              <a:t>Redux is a library that brings </a:t>
            </a:r>
            <a:r>
              <a:rPr lang="pl-PL" sz="12000" b="1" dirty="0">
                <a:solidFill>
                  <a:schemeClr val="accent1"/>
                </a:solidFill>
              </a:rPr>
              <a:t>state management </a:t>
            </a:r>
            <a:r>
              <a:rPr lang="pl-PL" sz="12000" dirty="0"/>
              <a:t>to another level.</a:t>
            </a:r>
          </a:p>
          <a:p>
            <a:endParaRPr lang="pl-PL" sz="12000" dirty="0"/>
          </a:p>
          <a:p>
            <a:r>
              <a:rPr lang="pl-PL" sz="6500" dirty="0"/>
              <a:t>It was strongly inspired by </a:t>
            </a:r>
            <a:r>
              <a:rPr lang="pl-PL" sz="6500" dirty="0">
                <a:solidFill>
                  <a:schemeClr val="accent1"/>
                </a:solidFill>
              </a:rPr>
              <a:t>FLUX</a:t>
            </a:r>
            <a:r>
              <a:rPr lang="pl-PL" sz="6500" dirty="0"/>
              <a:t> architecture.</a:t>
            </a:r>
          </a:p>
        </p:txBody>
      </p:sp>
      <p:sp>
        <p:nvSpPr>
          <p:cNvPr id="3" name="Title 2"/>
          <p:cNvSpPr>
            <a:spLocks noGrp="1"/>
          </p:cNvSpPr>
          <p:nvPr>
            <p:ph type="title"/>
          </p:nvPr>
        </p:nvSpPr>
        <p:spPr/>
        <p:txBody>
          <a:bodyPr/>
          <a:lstStyle/>
          <a:p>
            <a:r>
              <a:rPr lang="pl-PL" dirty="0">
                <a:latin typeface="Sketch Gothic" panose="02000506040000020004" pitchFamily="50" charset="0"/>
              </a:rPr>
              <a:t>App state management with redux</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101</a:t>
            </a:fld>
            <a:endParaRPr lang="en-US" dirty="0"/>
          </a:p>
        </p:txBody>
      </p:sp>
    </p:spTree>
    <p:extLst>
      <p:ext uri="{BB962C8B-B14F-4D97-AF65-F5344CB8AC3E}">
        <p14:creationId xmlns:p14="http://schemas.microsoft.com/office/powerpoint/2010/main" val="2444574877"/>
      </p:ext>
    </p:extLst>
  </p:cSld>
  <p:clrMapOvr>
    <a:masterClrMapping/>
  </p:clrMapOvr>
  <p:transition spd="slow">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pPr lvl="0" algn="l">
              <a:spcBef>
                <a:spcPts val="3500"/>
              </a:spcBef>
            </a:pPr>
            <a:r>
              <a:rPr lang="pl-PL" sz="3600" dirty="0">
                <a:solidFill>
                  <a:schemeClr val="accent3"/>
                </a:solidFill>
                <a:latin typeface="+mn-lt"/>
              </a:rPr>
              <a:t>The only source of state updates; contains a type and often additional context</a:t>
            </a:r>
          </a:p>
        </p:txBody>
      </p:sp>
      <p:sp>
        <p:nvSpPr>
          <p:cNvPr id="12" name="Text Placeholder 11"/>
          <p:cNvSpPr>
            <a:spLocks noGrp="1"/>
          </p:cNvSpPr>
          <p:nvPr>
            <p:ph type="body" sz="quarter" idx="16"/>
          </p:nvPr>
        </p:nvSpPr>
        <p:spPr>
          <a:xfrm>
            <a:off x="7331460" y="8936062"/>
            <a:ext cx="4320480" cy="2016224"/>
          </a:xfrm>
        </p:spPr>
        <p:txBody>
          <a:bodyPr/>
          <a:lstStyle/>
          <a:p>
            <a:pPr lvl="0" algn="l"/>
            <a:r>
              <a:rPr lang="pl-PL" sz="3600" dirty="0"/>
              <a:t>Routes particular actions to registered stores (via </a:t>
            </a:r>
            <a:r>
              <a:rPr lang="pl-PL" sz="3600" dirty="0">
                <a:solidFill>
                  <a:schemeClr val="accent4"/>
                </a:solidFill>
              </a:rPr>
              <a:t>reducers</a:t>
            </a:r>
            <a:r>
              <a:rPr lang="pl-PL" sz="3600" dirty="0"/>
              <a:t>)</a:t>
            </a:r>
          </a:p>
        </p:txBody>
      </p:sp>
      <p:sp>
        <p:nvSpPr>
          <p:cNvPr id="13" name="Text Placeholder 12"/>
          <p:cNvSpPr>
            <a:spLocks noGrp="1"/>
          </p:cNvSpPr>
          <p:nvPr>
            <p:ph type="body" sz="quarter" idx="18"/>
          </p:nvPr>
        </p:nvSpPr>
        <p:spPr/>
        <p:txBody>
          <a:bodyPr/>
          <a:lstStyle/>
          <a:p>
            <a:pPr lvl="0" algn="l"/>
            <a:r>
              <a:rPr lang="pl-PL" sz="3600" dirty="0"/>
              <a:t>Stores the state tree of the whole application</a:t>
            </a:r>
          </a:p>
        </p:txBody>
      </p:sp>
      <p:sp>
        <p:nvSpPr>
          <p:cNvPr id="14" name="Text Placeholder 13"/>
          <p:cNvSpPr>
            <a:spLocks noGrp="1"/>
          </p:cNvSpPr>
          <p:nvPr>
            <p:ph type="body" sz="quarter" idx="20"/>
          </p:nvPr>
        </p:nvSpPr>
        <p:spPr/>
        <p:txBody>
          <a:bodyPr/>
          <a:lstStyle/>
          <a:p>
            <a:pPr lvl="0" algn="l"/>
            <a:r>
              <a:rPr lang="pl-PL" sz="3600" dirty="0"/>
              <a:t>Rendered based on the store (state) updates; can trigger actions too</a:t>
            </a:r>
          </a:p>
        </p:txBody>
      </p:sp>
      <p:sp>
        <p:nvSpPr>
          <p:cNvPr id="24" name="Text Placeholder 23"/>
          <p:cNvSpPr>
            <a:spLocks noGrp="1"/>
          </p:cNvSpPr>
          <p:nvPr>
            <p:ph type="body" sz="quarter" idx="21"/>
          </p:nvPr>
        </p:nvSpPr>
        <p:spPr/>
        <p:txBody>
          <a:bodyPr/>
          <a:lstStyle/>
          <a:p>
            <a:pPr lvl="0">
              <a:lnSpc>
                <a:spcPct val="100000"/>
              </a:lnSpc>
              <a:spcBef>
                <a:spcPts val="3500"/>
              </a:spcBef>
            </a:pPr>
            <a:r>
              <a:rPr lang="pl-PL" sz="8000" b="1" dirty="0">
                <a:solidFill>
                  <a:srgbClr val="000000"/>
                </a:solidFill>
                <a:latin typeface="Amatic SC Regular" pitchFamily="2" charset="0"/>
              </a:rPr>
              <a:t>Action</a:t>
            </a:r>
          </a:p>
        </p:txBody>
      </p:sp>
      <p:sp>
        <p:nvSpPr>
          <p:cNvPr id="25" name="Text Placeholder 24"/>
          <p:cNvSpPr>
            <a:spLocks noGrp="1"/>
          </p:cNvSpPr>
          <p:nvPr>
            <p:ph type="body" sz="quarter" idx="22"/>
          </p:nvPr>
        </p:nvSpPr>
        <p:spPr/>
        <p:txBody>
          <a:bodyPr/>
          <a:lstStyle/>
          <a:p>
            <a:pPr lvl="0">
              <a:lnSpc>
                <a:spcPct val="100000"/>
              </a:lnSpc>
              <a:spcBef>
                <a:spcPts val="3500"/>
              </a:spcBef>
            </a:pPr>
            <a:r>
              <a:rPr lang="pl-PL" sz="8000" b="1" dirty="0">
                <a:latin typeface="Amatic SC Regular" pitchFamily="2" charset="0"/>
              </a:rPr>
              <a:t>Dispatcher</a:t>
            </a:r>
          </a:p>
        </p:txBody>
      </p:sp>
      <p:sp>
        <p:nvSpPr>
          <p:cNvPr id="26" name="Text Placeholder 25"/>
          <p:cNvSpPr>
            <a:spLocks noGrp="1"/>
          </p:cNvSpPr>
          <p:nvPr>
            <p:ph type="body" sz="quarter" idx="23"/>
          </p:nvPr>
        </p:nvSpPr>
        <p:spPr/>
        <p:txBody>
          <a:bodyPr/>
          <a:lstStyle/>
          <a:p>
            <a:pPr lvl="0">
              <a:lnSpc>
                <a:spcPct val="100000"/>
              </a:lnSpc>
              <a:spcBef>
                <a:spcPts val="3500"/>
              </a:spcBef>
            </a:pPr>
            <a:r>
              <a:rPr lang="pl-PL" sz="8000" b="1" dirty="0">
                <a:solidFill>
                  <a:srgbClr val="FFFFFF"/>
                </a:solidFill>
                <a:latin typeface="Amatic SC Regular" pitchFamily="2" charset="0"/>
              </a:rPr>
              <a:t>View</a:t>
            </a:r>
          </a:p>
        </p:txBody>
      </p:sp>
      <p:sp>
        <p:nvSpPr>
          <p:cNvPr id="27" name="Text Placeholder 26"/>
          <p:cNvSpPr>
            <a:spLocks noGrp="1"/>
          </p:cNvSpPr>
          <p:nvPr>
            <p:ph type="body" sz="quarter" idx="24"/>
          </p:nvPr>
        </p:nvSpPr>
        <p:spPr/>
        <p:txBody>
          <a:bodyPr/>
          <a:lstStyle/>
          <a:p>
            <a:pPr lvl="0">
              <a:lnSpc>
                <a:spcPct val="100000"/>
              </a:lnSpc>
              <a:spcBef>
                <a:spcPts val="3500"/>
              </a:spcBef>
            </a:pPr>
            <a:r>
              <a:rPr lang="pl-PL" sz="8000" b="1" dirty="0">
                <a:solidFill>
                  <a:srgbClr val="FFFFFF"/>
                </a:solidFill>
                <a:latin typeface="Amatic SC Regular" pitchFamily="2" charset="0"/>
              </a:rPr>
              <a:t>Store</a:t>
            </a:r>
          </a:p>
        </p:txBody>
      </p:sp>
      <p:sp>
        <p:nvSpPr>
          <p:cNvPr id="15" name="Footer Placeholder 1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16" name="Date Placeholder 15"/>
          <p:cNvSpPr>
            <a:spLocks noGrp="1"/>
          </p:cNvSpPr>
          <p:nvPr>
            <p:ph type="dt" sz="half" idx="2"/>
          </p:nvPr>
        </p:nvSpPr>
        <p:spPr/>
        <p:txBody>
          <a:bodyPr/>
          <a:lstStyle/>
          <a:p>
            <a:r>
              <a:rPr lang="pl-PL" dirty="0"/>
              <a:t>October 2019</a:t>
            </a:r>
            <a:endParaRPr lang="en-US" dirty="0"/>
          </a:p>
        </p:txBody>
      </p:sp>
      <p:sp>
        <p:nvSpPr>
          <p:cNvPr id="17" name="Slide Number Placeholder 16"/>
          <p:cNvSpPr>
            <a:spLocks noGrp="1"/>
          </p:cNvSpPr>
          <p:nvPr>
            <p:ph type="sldNum" sz="quarter" idx="4"/>
          </p:nvPr>
        </p:nvSpPr>
        <p:spPr/>
        <p:txBody>
          <a:bodyPr/>
          <a:lstStyle/>
          <a:p>
            <a:fld id="{8E1C36C4-E9D3-A641-AE45-47024B03D7E5}" type="slidenum">
              <a:rPr lang="en-US" smtClean="0"/>
              <a:pPr/>
              <a:t>102</a:t>
            </a:fld>
            <a:endParaRPr lang="en-US" dirty="0"/>
          </a:p>
        </p:txBody>
      </p:sp>
      <p:sp>
        <p:nvSpPr>
          <p:cNvPr id="3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3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394858486"/>
      </p:ext>
    </p:extLst>
  </p:cSld>
  <p:clrMapOvr>
    <a:masterClrMapping/>
  </p:clrMapOvr>
  <p:transition spd="med">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pl-PL" dirty="0">
                <a:solidFill>
                  <a:schemeClr val="accent3"/>
                </a:solidFill>
              </a:rPr>
              <a:t>Why </a:t>
            </a:r>
            <a:r>
              <a:rPr lang="pl-PL" dirty="0">
                <a:solidFill>
                  <a:schemeClr val="accent4"/>
                </a:solidFill>
              </a:rPr>
              <a:t>redux</a:t>
            </a:r>
            <a:r>
              <a:rPr lang="pl-PL" dirty="0">
                <a:solidFill>
                  <a:schemeClr val="accent3"/>
                </a:solidFill>
              </a:rPr>
              <a:t> produces so </a:t>
            </a:r>
            <a:r>
              <a:rPr lang="pl-PL" dirty="0">
                <a:solidFill>
                  <a:schemeClr val="accent4"/>
                </a:solidFill>
              </a:rPr>
              <a:t>deterministic state</a:t>
            </a:r>
            <a:r>
              <a:rPr lang="pl-PL" dirty="0">
                <a:solidFill>
                  <a:schemeClr val="accent3"/>
                </a:solidFill>
              </a:rPr>
              <a:t>?</a:t>
            </a:r>
          </a:p>
          <a:p>
            <a:pPr marL="0" indent="0" algn="ctr">
              <a:spcBef>
                <a:spcPts val="1200"/>
              </a:spcBef>
              <a:buNone/>
            </a:pPr>
            <a:endParaRPr lang="pl-PL" sz="5000" dirty="0">
              <a:solidFill>
                <a:schemeClr val="accent3"/>
              </a:solidFill>
            </a:endParaRPr>
          </a:p>
          <a:p>
            <a:pPr marL="0" indent="0" algn="ctr">
              <a:spcBef>
                <a:spcPts val="1200"/>
              </a:spcBef>
              <a:buNone/>
            </a:pPr>
            <a:endParaRPr lang="pl-PL" sz="5000" dirty="0">
              <a:solidFill>
                <a:schemeClr val="accent3"/>
              </a:solidFill>
            </a:endParaRPr>
          </a:p>
          <a:p>
            <a:pPr>
              <a:spcBef>
                <a:spcPts val="1200"/>
              </a:spcBef>
              <a:buFont typeface="Amatic SC Regular" pitchFamily="2" charset="0"/>
              <a:buChar char="*"/>
            </a:pPr>
            <a:r>
              <a:rPr lang="pl-PL" sz="5400" dirty="0">
                <a:solidFill>
                  <a:schemeClr val="accent3"/>
                </a:solidFill>
              </a:rPr>
              <a:t>The store is a </a:t>
            </a:r>
            <a:r>
              <a:rPr lang="pl-PL" sz="5400" dirty="0">
                <a:solidFill>
                  <a:schemeClr val="accent4"/>
                </a:solidFill>
              </a:rPr>
              <a:t>single source of truth</a:t>
            </a:r>
            <a:r>
              <a:rPr lang="pl-PL" sz="5400" dirty="0">
                <a:solidFill>
                  <a:schemeClr val="accent3"/>
                </a:solidFill>
              </a:rPr>
              <a:t>; the whole application state comes from the store </a:t>
            </a:r>
            <a:r>
              <a:rPr lang="pl-PL" sz="5400" u="sng" dirty="0">
                <a:solidFill>
                  <a:schemeClr val="accent3"/>
                </a:solidFill>
              </a:rPr>
              <a:t>only.</a:t>
            </a:r>
          </a:p>
          <a:p>
            <a:pPr>
              <a:spcBef>
                <a:spcPts val="1200"/>
              </a:spcBef>
              <a:buFont typeface="Amatic SC Regular" pitchFamily="2" charset="0"/>
              <a:buChar char="*"/>
            </a:pPr>
            <a:r>
              <a:rPr lang="pl-PL" sz="5400" dirty="0">
                <a:solidFill>
                  <a:schemeClr val="accent3"/>
                </a:solidFill>
              </a:rPr>
              <a:t>State of the application is read-only. All modifications should be triggered consciously by direct action calls. They are </a:t>
            </a:r>
            <a:r>
              <a:rPr lang="pl-PL" sz="5400" dirty="0">
                <a:solidFill>
                  <a:schemeClr val="accent4"/>
                </a:solidFill>
              </a:rPr>
              <a:t>centralized</a:t>
            </a:r>
            <a:r>
              <a:rPr lang="pl-PL" sz="5400" dirty="0">
                <a:solidFill>
                  <a:schemeClr val="accent3"/>
                </a:solidFill>
              </a:rPr>
              <a:t> and </a:t>
            </a:r>
            <a:r>
              <a:rPr lang="pl-PL" sz="5400" dirty="0">
                <a:solidFill>
                  <a:schemeClr val="accent4"/>
                </a:solidFill>
              </a:rPr>
              <a:t>synchronized by a dispatcher</a:t>
            </a:r>
            <a:r>
              <a:rPr lang="pl-PL" sz="5400" dirty="0">
                <a:solidFill>
                  <a:schemeClr val="accent3"/>
                </a:solidFill>
              </a:rPr>
              <a:t>.</a:t>
            </a:r>
          </a:p>
          <a:p>
            <a:pPr>
              <a:spcBef>
                <a:spcPts val="1200"/>
              </a:spcBef>
              <a:buFont typeface="Amatic SC Regular" pitchFamily="2" charset="0"/>
              <a:buChar char="*"/>
            </a:pPr>
            <a:r>
              <a:rPr lang="pl-PL" sz="5400" dirty="0">
                <a:solidFill>
                  <a:schemeClr val="accent3"/>
                </a:solidFill>
              </a:rPr>
              <a:t>Changes are applied with pure </a:t>
            </a:r>
            <a:r>
              <a:rPr lang="pl-PL" sz="5400" strike="sngStrike" dirty="0">
                <a:solidFill>
                  <a:schemeClr val="accent4"/>
                </a:solidFill>
              </a:rPr>
              <a:t>functions</a:t>
            </a:r>
            <a:r>
              <a:rPr lang="pl-PL" sz="5400" dirty="0">
                <a:solidFill>
                  <a:schemeClr val="accent3"/>
                </a:solidFill>
              </a:rPr>
              <a:t> </a:t>
            </a:r>
            <a:r>
              <a:rPr lang="pl-PL" sz="5400" dirty="0">
                <a:solidFill>
                  <a:schemeClr val="accent4"/>
                </a:solidFill>
              </a:rPr>
              <a:t>reducers</a:t>
            </a:r>
            <a:r>
              <a:rPr lang="pl-PL" sz="5400" dirty="0">
                <a:solidFill>
                  <a:schemeClr val="accent3"/>
                </a:solidFill>
              </a:rPr>
              <a:t>. </a:t>
            </a:r>
            <a:r>
              <a:rPr lang="pl-PL" sz="5400" dirty="0">
                <a:solidFill>
                  <a:schemeClr val="accent4"/>
                </a:solidFill>
              </a:rPr>
              <a:t>Reducers</a:t>
            </a:r>
            <a:r>
              <a:rPr lang="pl-PL" sz="5400" dirty="0">
                <a:solidFill>
                  <a:schemeClr val="accent3"/>
                </a:solidFill>
              </a:rPr>
              <a:t> are functions which combine a previous state and incoming action into the new state.</a:t>
            </a:r>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103</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Tree>
    <p:extLst>
      <p:ext uri="{BB962C8B-B14F-4D97-AF65-F5344CB8AC3E}">
        <p14:creationId xmlns:p14="http://schemas.microsoft.com/office/powerpoint/2010/main" val="964461028"/>
      </p:ext>
    </p:extLst>
  </p:cSld>
  <p:clrMapOvr>
    <a:masterClrMapping/>
  </p:clrMapOvr>
  <p:transition spd="med">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a:solidFill>
                  <a:schemeClr val="accent1"/>
                </a:solidFill>
              </a:rPr>
              <a:t>Action creator</a:t>
            </a:r>
            <a:endParaRPr lang="pl-PL" sz="13000" b="1" dirty="0">
              <a:solidFill>
                <a:schemeClr val="accent1"/>
              </a:solidFill>
            </a:endParaRPr>
          </a:p>
          <a:p>
            <a:r>
              <a:rPr lang="en-US" sz="8000" dirty="0"/>
              <a:t>A state update intention</a:t>
            </a:r>
            <a:endParaRPr lang="pl-PL" sz="8000"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104</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4</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977" y="5403048"/>
            <a:ext cx="9450119" cy="312463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235332"/>
      </p:ext>
    </p:extLst>
  </p:cSld>
  <p:clrMapOvr>
    <a:masterClrMapping/>
  </p:clrMapOvr>
  <p:transition spd="slow">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15863"/>
            <a:ext cx="9999095" cy="4484273"/>
          </a:xfrm>
        </p:spPr>
        <p:txBody>
          <a:bodyPr anchor="t"/>
          <a:lstStyle/>
          <a:p>
            <a:r>
              <a:rPr lang="en-US" sz="13000" b="1" dirty="0">
                <a:solidFill>
                  <a:schemeClr val="accent1"/>
                </a:solidFill>
              </a:rPr>
              <a:t>Reducer</a:t>
            </a:r>
            <a:endParaRPr lang="pl-PL" sz="13000" b="1" dirty="0">
              <a:solidFill>
                <a:schemeClr val="accent1"/>
              </a:solidFill>
            </a:endParaRPr>
          </a:p>
          <a:p>
            <a:r>
              <a:rPr lang="en-US" sz="8000" dirty="0"/>
              <a:t>Converts previous state and executed action into new state</a:t>
            </a:r>
            <a:endParaRPr lang="pl-PL" sz="8000"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105</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993886"/>
            <a:ext cx="10058400" cy="57282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7014803"/>
      </p:ext>
    </p:extLst>
  </p:cSld>
  <p:clrMapOvr>
    <a:masterClrMapping/>
  </p:clrMapOvr>
  <p:transition spd="slow">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a:solidFill>
                  <a:schemeClr val="accent1"/>
                </a:solidFill>
              </a:rPr>
              <a:t>Store</a:t>
            </a:r>
            <a:endParaRPr lang="pl-PL" sz="13000" b="1" dirty="0">
              <a:solidFill>
                <a:schemeClr val="accent1"/>
              </a:solidFill>
            </a:endParaRPr>
          </a:p>
          <a:p>
            <a:r>
              <a:rPr lang="en-US" sz="8000" dirty="0"/>
              <a:t>Always keeps the most recent state</a:t>
            </a:r>
            <a:endParaRPr lang="pl-PL" sz="8000"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106</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6</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9900" y="4594582"/>
            <a:ext cx="10058400" cy="474156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4359351"/>
      </p:ext>
    </p:extLst>
  </p:cSld>
  <p:clrMapOvr>
    <a:masterClrMapping/>
  </p:clrMapOvr>
  <p:transition spd="slow">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107</a:t>
            </a:fld>
            <a:endParaRPr lang="en-US" dirty="0"/>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a:latin typeface="Sketch Gothic" panose="02000506040000020004" pitchFamily="50" charset="0"/>
              </a:rPr>
              <a:t>React and Redux</a:t>
            </a:r>
          </a:p>
        </p:txBody>
      </p:sp>
      <p:sp>
        <p:nvSpPr>
          <p:cNvPr id="13" name="Content Placeholder 1"/>
          <p:cNvSpPr>
            <a:spLocks noGrp="1"/>
          </p:cNvSpPr>
          <p:nvPr>
            <p:ph idx="1"/>
          </p:nvPr>
        </p:nvSpPr>
        <p:spPr>
          <a:xfrm>
            <a:off x="1716822" y="10075393"/>
            <a:ext cx="21602400" cy="2295331"/>
          </a:xfrm>
        </p:spPr>
        <p:txBody>
          <a:bodyPr/>
          <a:lstStyle/>
          <a:p>
            <a:pPr lvl="0"/>
            <a:r>
              <a:rPr lang="en-US" sz="9000" dirty="0"/>
              <a:t>“</a:t>
            </a:r>
            <a:r>
              <a:rPr lang="en-US" sz="9000" dirty="0" err="1"/>
              <a:t>globalState</a:t>
            </a:r>
            <a:r>
              <a:rPr lang="en-US" sz="9000" dirty="0"/>
              <a:t>” will be available on each level of component tree without passing it explicitly.</a:t>
            </a:r>
            <a:endParaRPr lang="pl-PL" sz="9000" dirty="0">
              <a:solidFill>
                <a:srgbClr val="ECB100"/>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962" y="4172829"/>
            <a:ext cx="5857929" cy="523286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1041512"/>
      </p:ext>
    </p:extLst>
  </p:cSld>
  <p:clrMapOvr>
    <a:masterClrMapping/>
  </p:clrMapOvr>
  <p:transition spd="slow">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Components</a:t>
            </a:r>
            <a:endParaRPr lang="pl-PL" dirty="0"/>
          </a:p>
        </p:txBody>
      </p:sp>
      <p:sp>
        <p:nvSpPr>
          <p:cNvPr id="4" name="Text Placeholder 3"/>
          <p:cNvSpPr>
            <a:spLocks noGrp="1"/>
          </p:cNvSpPr>
          <p:nvPr>
            <p:ph type="body" sz="quarter" idx="11"/>
          </p:nvPr>
        </p:nvSpPr>
        <p:spPr/>
        <p:txBody>
          <a:bodyPr/>
          <a:lstStyle/>
          <a:p>
            <a:r>
              <a:rPr lang="en-US" dirty="0"/>
              <a:t>Containers</a:t>
            </a:r>
            <a:endParaRPr lang="pl-PL" dirty="0"/>
          </a:p>
        </p:txBody>
      </p:sp>
      <p:sp>
        <p:nvSpPr>
          <p:cNvPr id="5" name="Text Placeholder 4"/>
          <p:cNvSpPr>
            <a:spLocks noGrp="1"/>
          </p:cNvSpPr>
          <p:nvPr>
            <p:ph type="body" sz="quarter" idx="12"/>
          </p:nvPr>
        </p:nvSpPr>
        <p:spPr/>
        <p:txBody>
          <a:bodyPr/>
          <a:lstStyle/>
          <a:p>
            <a:r>
              <a:rPr lang="en-US" dirty="0"/>
              <a:t>Responsible for displaying the data only</a:t>
            </a:r>
            <a:endParaRPr lang="pl-PL" dirty="0"/>
          </a:p>
        </p:txBody>
      </p:sp>
      <p:sp>
        <p:nvSpPr>
          <p:cNvPr id="6" name="Text Placeholder 5"/>
          <p:cNvSpPr>
            <a:spLocks noGrp="1"/>
          </p:cNvSpPr>
          <p:nvPr>
            <p:ph type="body" sz="quarter" idx="13"/>
          </p:nvPr>
        </p:nvSpPr>
        <p:spPr/>
        <p:txBody>
          <a:bodyPr/>
          <a:lstStyle/>
          <a:p>
            <a:r>
              <a:rPr lang="en-US" dirty="0"/>
              <a:t>Fetches the data from the store and stores it in the local state; acts as a proxy between store and components</a:t>
            </a:r>
            <a:endParaRPr lang="pl-PL" dirty="0"/>
          </a:p>
        </p:txBody>
      </p:sp>
      <p:sp>
        <p:nvSpPr>
          <p:cNvPr id="7" name="Footer Placeholder 6"/>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8" name="Date Placeholder 7"/>
          <p:cNvSpPr>
            <a:spLocks noGrp="1"/>
          </p:cNvSpPr>
          <p:nvPr>
            <p:ph type="dt" sz="half" idx="2"/>
          </p:nvPr>
        </p:nvSpPr>
        <p:spPr/>
        <p:txBody>
          <a:bodyPr/>
          <a:lstStyle/>
          <a:p>
            <a:r>
              <a:rPr lang="pl-PL" dirty="0"/>
              <a:t>October 2019</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108</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8</a:t>
            </a:r>
            <a:endParaRPr lang="pl-PL" kern="0" dirty="0">
              <a:latin typeface="Sketch Gothic" panose="02000506040000020004" pitchFamily="50" charset="0"/>
            </a:endParaRPr>
          </a:p>
        </p:txBody>
      </p:sp>
    </p:spTree>
    <p:extLst>
      <p:ext uri="{BB962C8B-B14F-4D97-AF65-F5344CB8AC3E}">
        <p14:creationId xmlns:p14="http://schemas.microsoft.com/office/powerpoint/2010/main" val="30723756"/>
      </p:ext>
    </p:extLst>
  </p:cSld>
  <p:clrMapOvr>
    <a:masterClrMapping/>
  </p:clrMapOvr>
  <p:transition spd="med">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10806545"/>
            <a:ext cx="21602400" cy="1861357"/>
          </a:xfrm>
        </p:spPr>
        <p:txBody>
          <a:bodyPr/>
          <a:lstStyle/>
          <a:p>
            <a:r>
              <a:rPr lang="en-US" sz="9400" dirty="0"/>
              <a:t>Three steps needed to combine react component with </a:t>
            </a:r>
            <a:r>
              <a:rPr lang="en-US" sz="9400" dirty="0" err="1"/>
              <a:t>redux</a:t>
            </a:r>
            <a:endParaRPr lang="pl-PL" sz="9400" b="1"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109</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9</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671" y="2484174"/>
            <a:ext cx="9474658"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2560952"/>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Tree>
    <p:extLst>
      <p:ext uri="{BB962C8B-B14F-4D97-AF65-F5344CB8AC3E}">
        <p14:creationId xmlns:p14="http://schemas.microsoft.com/office/powerpoint/2010/main" val="389106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110</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Managing application state with </a:t>
            </a:r>
            <a:r>
              <a:rPr lang="en-US" sz="6500" dirty="0" err="1"/>
              <a:t>redux</a:t>
            </a:r>
            <a:endParaRPr lang="pl-PL" sz="6500" dirty="0"/>
          </a:p>
          <a:p>
            <a:endParaRPr lang="pl-PL" sz="6500" dirty="0"/>
          </a:p>
          <a:p>
            <a:endParaRPr lang="pl-PL" sz="6500" dirty="0"/>
          </a:p>
          <a:p>
            <a:r>
              <a:rPr lang="pl-PL" sz="4400" dirty="0"/>
              <a:t>source</a:t>
            </a:r>
            <a:r>
              <a:rPr lang="en-US" sz="4400" dirty="0"/>
              <a:t>s</a:t>
            </a:r>
            <a:r>
              <a:rPr lang="pl-PL" sz="4400" dirty="0"/>
              <a:t> available: 08-</a:t>
            </a:r>
            <a:r>
              <a:rPr lang="en-US" sz="4400" dirty="0"/>
              <a:t>redux-store, 0</a:t>
            </a:r>
            <a:r>
              <a:rPr lang="pl-PL" sz="4400" dirty="0"/>
              <a:t>9</a:t>
            </a:r>
            <a:r>
              <a:rPr lang="en-US" sz="4400" dirty="0"/>
              <a:t>-redux-recipes-store, </a:t>
            </a:r>
            <a:r>
              <a:rPr lang="pl-PL" sz="4400" dirty="0"/>
              <a:t>10</a:t>
            </a:r>
            <a:r>
              <a:rPr lang="en-US" sz="4400" dirty="0"/>
              <a:t>-selected-recipe-screen</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10</a:t>
            </a:r>
            <a:endParaRPr lang="pl-PL" kern="0" dirty="0">
              <a:latin typeface="Sketch Gothic" panose="02000506040000020004" pitchFamily="50" charset="0"/>
            </a:endParaRPr>
          </a:p>
        </p:txBody>
      </p:sp>
    </p:spTree>
    <p:extLst>
      <p:ext uri="{BB962C8B-B14F-4D97-AF65-F5344CB8AC3E}">
        <p14:creationId xmlns:p14="http://schemas.microsoft.com/office/powerpoint/2010/main" val="27171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111</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13000" kern="0" dirty="0">
                <a:latin typeface="Sketch Gothic" panose="02000506040000020004" pitchFamily="50" charset="0"/>
              </a:rPr>
              <a:t>Redux-</a:t>
            </a:r>
            <a:r>
              <a:rPr lang="pl-PL" sz="13000" kern="0" dirty="0">
                <a:latin typeface="Sketch Gothic" panose="02000506040000020004" pitchFamily="50" charset="0"/>
              </a:rPr>
              <a:t>saga</a:t>
            </a: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err="1"/>
              <a:t>Utilizes</a:t>
            </a:r>
            <a:r>
              <a:rPr lang="pl-PL" sz="7800" kern="0" dirty="0"/>
              <a:t> </a:t>
            </a:r>
            <a:r>
              <a:rPr lang="pl-PL" sz="7800" kern="0" dirty="0" err="1"/>
              <a:t>generatorts</a:t>
            </a:r>
            <a:r>
              <a:rPr lang="pl-PL" sz="7800" kern="0" dirty="0"/>
              <a:t> to </a:t>
            </a:r>
            <a:r>
              <a:rPr lang="pl-PL" sz="7800" kern="0" dirty="0" err="1"/>
              <a:t>simulate</a:t>
            </a:r>
            <a:r>
              <a:rPr lang="pl-PL" sz="7800" kern="0" dirty="0"/>
              <a:t> a „</a:t>
            </a:r>
            <a:r>
              <a:rPr lang="pl-PL" sz="7800" kern="0" dirty="0" err="1"/>
              <a:t>separate</a:t>
            </a:r>
            <a:r>
              <a:rPr lang="pl-PL" sz="7800" kern="0" dirty="0"/>
              <a:t> </a:t>
            </a:r>
            <a:r>
              <a:rPr lang="pl-PL" sz="7800" kern="0" dirty="0" err="1"/>
              <a:t>thread</a:t>
            </a:r>
            <a:r>
              <a:rPr lang="pl-PL" sz="7800" kern="0" dirty="0"/>
              <a:t>” for </a:t>
            </a:r>
            <a:r>
              <a:rPr lang="pl-PL" sz="7800" kern="0" dirty="0" err="1"/>
              <a:t>handling</a:t>
            </a:r>
            <a:r>
              <a:rPr lang="pl-PL" sz="7800" kern="0" dirty="0"/>
              <a:t> </a:t>
            </a:r>
            <a:r>
              <a:rPr lang="pl-PL" sz="7800" kern="0" dirty="0" err="1"/>
              <a:t>side</a:t>
            </a:r>
            <a:r>
              <a:rPr lang="pl-PL" sz="7800" kern="0" dirty="0"/>
              <a:t> </a:t>
            </a:r>
            <a:r>
              <a:rPr lang="pl-PL" sz="7800" kern="0" dirty="0" err="1"/>
              <a:t>effects</a:t>
            </a:r>
            <a:endParaRPr lang="en-US" sz="7800" kern="0" dirty="0">
              <a:solidFill>
                <a:schemeClr val="accent1"/>
              </a:solidFill>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err="1">
                <a:solidFill>
                  <a:schemeClr val="accent3"/>
                </a:solidFill>
              </a:rPr>
              <a:t>Intercepts</a:t>
            </a:r>
            <a:r>
              <a:rPr lang="pl-PL" sz="7800" kern="0" dirty="0">
                <a:solidFill>
                  <a:schemeClr val="accent3"/>
                </a:solidFill>
              </a:rPr>
              <a:t> </a:t>
            </a:r>
            <a:r>
              <a:rPr lang="pl-PL" sz="7800" kern="0" dirty="0" err="1">
                <a:solidFill>
                  <a:schemeClr val="accent3"/>
                </a:solidFill>
              </a:rPr>
              <a:t>specific</a:t>
            </a:r>
            <a:r>
              <a:rPr lang="pl-PL" sz="7800" kern="0" dirty="0">
                <a:solidFill>
                  <a:schemeClr val="accent3"/>
                </a:solidFill>
              </a:rPr>
              <a:t> </a:t>
            </a:r>
            <a:r>
              <a:rPr lang="pl-PL" sz="7800" kern="0" dirty="0" err="1">
                <a:solidFill>
                  <a:schemeClr val="accent3"/>
                </a:solidFill>
              </a:rPr>
              <a:t>actions</a:t>
            </a:r>
            <a:r>
              <a:rPr lang="pl-PL" sz="7800" kern="0" dirty="0">
                <a:solidFill>
                  <a:schemeClr val="accent3"/>
                </a:solidFill>
              </a:rPr>
              <a:t> and </a:t>
            </a:r>
            <a:r>
              <a:rPr lang="pl-PL" sz="7800" kern="0" dirty="0" err="1">
                <a:solidFill>
                  <a:schemeClr val="accent3"/>
                </a:solidFill>
              </a:rPr>
              <a:t>resumes</a:t>
            </a:r>
            <a:r>
              <a:rPr lang="pl-PL" sz="7800" kern="0" dirty="0">
                <a:solidFill>
                  <a:schemeClr val="accent3"/>
                </a:solidFill>
              </a:rPr>
              <a:t> the </a:t>
            </a:r>
            <a:r>
              <a:rPr lang="pl-PL" sz="7800" kern="0" dirty="0" err="1">
                <a:solidFill>
                  <a:schemeClr val="accent3"/>
                </a:solidFill>
              </a:rPr>
              <a:t>execution</a:t>
            </a:r>
            <a:r>
              <a:rPr lang="pl-PL" sz="7800" kern="0" dirty="0">
                <a:solidFill>
                  <a:schemeClr val="accent3"/>
                </a:solidFill>
              </a:rPr>
              <a:t> </a:t>
            </a:r>
            <a:r>
              <a:rPr lang="pl-PL" sz="7800" kern="0" dirty="0" err="1">
                <a:solidFill>
                  <a:schemeClr val="accent3"/>
                </a:solidFill>
              </a:rPr>
              <a:t>when</a:t>
            </a:r>
            <a:r>
              <a:rPr lang="pl-PL" sz="7800" kern="0" dirty="0">
                <a:solidFill>
                  <a:schemeClr val="accent3"/>
                </a:solidFill>
              </a:rPr>
              <a:t> the </a:t>
            </a:r>
            <a:r>
              <a:rPr lang="pl-PL" sz="7800" kern="0" dirty="0" err="1">
                <a:solidFill>
                  <a:schemeClr val="accent3"/>
                </a:solidFill>
              </a:rPr>
              <a:t>asynchronous</a:t>
            </a:r>
            <a:r>
              <a:rPr lang="pl-PL" sz="7800" kern="0" dirty="0">
                <a:solidFill>
                  <a:schemeClr val="accent3"/>
                </a:solidFill>
              </a:rPr>
              <a:t> </a:t>
            </a:r>
            <a:r>
              <a:rPr lang="pl-PL" sz="7800" kern="0" dirty="0" err="1">
                <a:solidFill>
                  <a:schemeClr val="accent3"/>
                </a:solidFill>
              </a:rPr>
              <a:t>actions</a:t>
            </a:r>
            <a:r>
              <a:rPr lang="pl-PL" sz="7800" kern="0" dirty="0">
                <a:solidFill>
                  <a:schemeClr val="accent3"/>
                </a:solidFill>
              </a:rPr>
              <a:t> </a:t>
            </a:r>
            <a:r>
              <a:rPr lang="pl-PL" sz="7800" kern="0" dirty="0" err="1">
                <a:solidFill>
                  <a:schemeClr val="accent3"/>
                </a:solidFill>
              </a:rPr>
              <a:t>complete</a:t>
            </a:r>
            <a:endParaRPr lang="pl-PL" sz="7800" kern="0" dirty="0">
              <a:solidFill>
                <a:schemeClr val="accent3"/>
              </a:solidFill>
            </a:endParaRPr>
          </a:p>
        </p:txBody>
      </p:sp>
      <p:sp>
        <p:nvSpPr>
          <p:cNvPr id="1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7"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2420374955"/>
      </p:ext>
    </p:extLst>
  </p:cSld>
  <p:clrMapOvr>
    <a:masterClrMapping/>
  </p:clrMapOvr>
  <p:transition spd="slow">
    <p:fade thruBlk="1"/>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pl-PL" sz="13000" b="1" dirty="0">
                <a:solidFill>
                  <a:schemeClr val="accent1"/>
                </a:solidFill>
              </a:rPr>
              <a:t>Creating sagas</a:t>
            </a:r>
          </a:p>
          <a:p>
            <a:r>
              <a:rPr lang="pl-PL" sz="8000" dirty="0"/>
              <a:t>Defining async actions</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112</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12</a:t>
            </a:r>
          </a:p>
        </p:txBody>
      </p:sp>
      <p:pic>
        <p:nvPicPr>
          <p:cNvPr id="4" name="Picture 3">
            <a:extLst>
              <a:ext uri="{FF2B5EF4-FFF2-40B4-BE49-F238E27FC236}">
                <a16:creationId xmlns:a16="http://schemas.microsoft.com/office/drawing/2014/main" id="{59992283-017A-4C8C-96BE-CC119CC5F144}"/>
              </a:ext>
            </a:extLst>
          </p:cNvPr>
          <p:cNvPicPr>
            <a:picLocks noChangeAspect="1"/>
          </p:cNvPicPr>
          <p:nvPr/>
        </p:nvPicPr>
        <p:blipFill>
          <a:blip r:embed="rId3"/>
          <a:stretch>
            <a:fillRect/>
          </a:stretch>
        </p:blipFill>
        <p:spPr>
          <a:xfrm>
            <a:off x="10792878" y="3152872"/>
            <a:ext cx="12083240" cy="8681829"/>
          </a:xfrm>
          <a:prstGeom prst="rect">
            <a:avLst/>
          </a:prstGeom>
          <a:ln w="12700">
            <a:solidFill>
              <a:schemeClr val="accent3"/>
            </a:solidFill>
          </a:ln>
        </p:spPr>
      </p:pic>
    </p:spTree>
    <p:extLst>
      <p:ext uri="{BB962C8B-B14F-4D97-AF65-F5344CB8AC3E}">
        <p14:creationId xmlns:p14="http://schemas.microsoft.com/office/powerpoint/2010/main" val="936193206"/>
      </p:ext>
    </p:extLst>
  </p:cSld>
  <p:clrMapOvr>
    <a:masterClrMapping/>
  </p:clrMapOvr>
  <p:transition spd="slow">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15863"/>
            <a:ext cx="9999095" cy="4484273"/>
          </a:xfrm>
        </p:spPr>
        <p:txBody>
          <a:bodyPr anchor="t"/>
          <a:lstStyle/>
          <a:p>
            <a:r>
              <a:rPr lang="pl-PL" sz="13000" b="1" dirty="0">
                <a:solidFill>
                  <a:schemeClr val="accent1"/>
                </a:solidFill>
              </a:rPr>
              <a:t>Registering sagas</a:t>
            </a:r>
          </a:p>
          <a:p>
            <a:r>
              <a:rPr lang="pl-PL" sz="7400" dirty="0"/>
              <a:t>Let redux know what actions „separate thread” will be responsible for</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113</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13</a:t>
            </a:r>
          </a:p>
        </p:txBody>
      </p:sp>
      <p:pic>
        <p:nvPicPr>
          <p:cNvPr id="3" name="Picture 2">
            <a:extLst>
              <a:ext uri="{FF2B5EF4-FFF2-40B4-BE49-F238E27FC236}">
                <a16:creationId xmlns:a16="http://schemas.microsoft.com/office/drawing/2014/main" id="{73C5889B-4AF7-4C84-B8B4-3894760A96AA}"/>
              </a:ext>
            </a:extLst>
          </p:cNvPr>
          <p:cNvPicPr>
            <a:picLocks noChangeAspect="1"/>
          </p:cNvPicPr>
          <p:nvPr/>
        </p:nvPicPr>
        <p:blipFill>
          <a:blip r:embed="rId3"/>
          <a:stretch>
            <a:fillRect/>
          </a:stretch>
        </p:blipFill>
        <p:spPr>
          <a:xfrm>
            <a:off x="2192905" y="3570227"/>
            <a:ext cx="9351416" cy="7940448"/>
          </a:xfrm>
          <a:prstGeom prst="rect">
            <a:avLst/>
          </a:prstGeom>
          <a:ln w="12700">
            <a:solidFill>
              <a:schemeClr val="accent3"/>
            </a:solidFill>
          </a:ln>
        </p:spPr>
      </p:pic>
    </p:spTree>
    <p:extLst>
      <p:ext uri="{BB962C8B-B14F-4D97-AF65-F5344CB8AC3E}">
        <p14:creationId xmlns:p14="http://schemas.microsoft.com/office/powerpoint/2010/main" val="2353335105"/>
      </p:ext>
    </p:extLst>
  </p:cSld>
  <p:clrMapOvr>
    <a:masterClrMapping/>
  </p:clrMapOvr>
  <p:transition spd="slow">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a:t>takeLatest(action, saga)</a:t>
            </a:r>
          </a:p>
        </p:txBody>
      </p:sp>
      <p:sp>
        <p:nvSpPr>
          <p:cNvPr id="4" name="Text Placeholder 3"/>
          <p:cNvSpPr>
            <a:spLocks noGrp="1"/>
          </p:cNvSpPr>
          <p:nvPr>
            <p:ph type="body" sz="quarter" idx="11"/>
          </p:nvPr>
        </p:nvSpPr>
        <p:spPr/>
        <p:txBody>
          <a:bodyPr/>
          <a:lstStyle/>
          <a:p>
            <a:r>
              <a:rPr lang="pl-PL" dirty="0"/>
              <a:t>takeEvery(action, saga)</a:t>
            </a:r>
          </a:p>
        </p:txBody>
      </p:sp>
      <p:sp>
        <p:nvSpPr>
          <p:cNvPr id="5" name="Text Placeholder 4"/>
          <p:cNvSpPr>
            <a:spLocks noGrp="1"/>
          </p:cNvSpPr>
          <p:nvPr>
            <p:ph type="body" sz="quarter" idx="12"/>
          </p:nvPr>
        </p:nvSpPr>
        <p:spPr/>
        <p:txBody>
          <a:bodyPr/>
          <a:lstStyle/>
          <a:p>
            <a:r>
              <a:rPr lang="pl-PL" dirty="0"/>
              <a:t>Cancels previous saga assigned to a specific action and creates a new one; useful for cancelling any pending asynchronous requests and dispatching proper actions for the most recent event of specific type</a:t>
            </a:r>
          </a:p>
        </p:txBody>
      </p:sp>
      <p:sp>
        <p:nvSpPr>
          <p:cNvPr id="6" name="Text Placeholder 5"/>
          <p:cNvSpPr>
            <a:spLocks noGrp="1"/>
          </p:cNvSpPr>
          <p:nvPr>
            <p:ph type="body" sz="quarter" idx="13"/>
          </p:nvPr>
        </p:nvSpPr>
        <p:spPr/>
        <p:txBody>
          <a:bodyPr/>
          <a:lstStyle/>
          <a:p>
            <a:r>
              <a:rPr lang="pl-PL" dirty="0"/>
              <a:t>Creates a saga for every action of particular type; does not interact with any pending events</a:t>
            </a:r>
          </a:p>
        </p:txBody>
      </p:sp>
      <p:sp>
        <p:nvSpPr>
          <p:cNvPr id="7" name="Footer Placeholder 6"/>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8" name="Date Placeholder 7"/>
          <p:cNvSpPr>
            <a:spLocks noGrp="1"/>
          </p:cNvSpPr>
          <p:nvPr>
            <p:ph type="dt" sz="half" idx="2"/>
          </p:nvPr>
        </p:nvSpPr>
        <p:spPr/>
        <p:txBody>
          <a:bodyPr/>
          <a:lstStyle/>
          <a:p>
            <a:r>
              <a:rPr lang="pl-PL" dirty="0"/>
              <a:t>October 2019</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114</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14</a:t>
            </a:r>
          </a:p>
        </p:txBody>
      </p:sp>
    </p:spTree>
    <p:extLst>
      <p:ext uri="{BB962C8B-B14F-4D97-AF65-F5344CB8AC3E}">
        <p14:creationId xmlns:p14="http://schemas.microsoft.com/office/powerpoint/2010/main" val="2351987764"/>
      </p:ext>
    </p:extLst>
  </p:cSld>
  <p:clrMapOvr>
    <a:masterClrMapping/>
  </p:clrMapOvr>
  <p:transition spd="med">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115</a:t>
            </a:fld>
            <a:endParaRPr lang="en-US" dirty="0"/>
          </a:p>
        </p:txBody>
      </p:sp>
      <p:sp>
        <p:nvSpPr>
          <p:cNvPr id="15" name="Title 2"/>
          <p:cNvSpPr>
            <a:spLocks noGrp="1"/>
          </p:cNvSpPr>
          <p:nvPr>
            <p:ph type="title"/>
          </p:nvPr>
        </p:nvSpPr>
        <p:spPr>
          <a:xfrm>
            <a:off x="1282700" y="254000"/>
            <a:ext cx="20675600" cy="1930400"/>
          </a:xfrm>
        </p:spPr>
        <p:txBody>
          <a:bodyPr/>
          <a:lstStyle/>
          <a:p>
            <a:pPr algn="r"/>
            <a:r>
              <a:rPr lang="pl-PL" dirty="0">
                <a:latin typeface="Sketch Gothic" panose="02000506040000020004" pitchFamily="50" charset="0"/>
              </a:rPr>
              <a:t>App state management with redux</a:t>
            </a:r>
          </a:p>
        </p:txBody>
      </p:sp>
      <p:sp>
        <p:nvSpPr>
          <p:cNvPr id="16" name="Text Placeholder 3"/>
          <p:cNvSpPr>
            <a:spLocks noGrp="1"/>
          </p:cNvSpPr>
          <p:nvPr>
            <p:ph type="body" sz="quarter" idx="10"/>
          </p:nvPr>
        </p:nvSpPr>
        <p:spPr>
          <a:xfrm>
            <a:off x="22057096" y="161256"/>
            <a:ext cx="2326904" cy="2681536"/>
          </a:xfrm>
        </p:spPr>
        <p:txBody>
          <a:bodyPr/>
          <a:lstStyle/>
          <a:p>
            <a:pPr marL="0" indent="0">
              <a:buNone/>
            </a:pPr>
            <a:r>
              <a:rPr lang="pl-PL" dirty="0">
                <a:latin typeface="Sketch Gothic" panose="02000506040000020004" pitchFamily="50" charset="0"/>
              </a:rPr>
              <a:t>15</a:t>
            </a:r>
          </a:p>
        </p:txBody>
      </p:sp>
      <p:sp>
        <p:nvSpPr>
          <p:cNvPr id="70" name="Rectangle 69">
            <a:extLst>
              <a:ext uri="{FF2B5EF4-FFF2-40B4-BE49-F238E27FC236}">
                <a16:creationId xmlns:a16="http://schemas.microsoft.com/office/drawing/2014/main" id="{7DD52300-0BE1-43E1-8684-A8D0705FC45F}"/>
              </a:ext>
            </a:extLst>
          </p:cNvPr>
          <p:cNvSpPr/>
          <p:nvPr/>
        </p:nvSpPr>
        <p:spPr bwMode="auto">
          <a:xfrm>
            <a:off x="4466254" y="3319180"/>
            <a:ext cx="3426288" cy="8046800"/>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pl-PL" sz="4000" b="0" i="0" u="none" strike="noStrike" cap="none" normalizeH="0" baseline="0" dirty="0">
                <a:ln>
                  <a:noFill/>
                </a:ln>
                <a:solidFill>
                  <a:srgbClr val="4CBAB1"/>
                </a:solidFill>
                <a:effectLst/>
                <a:latin typeface="Sketch Gothic" panose="02000506040000020004" pitchFamily="50" charset="0"/>
                <a:sym typeface="Gill Sans" charset="0"/>
              </a:rPr>
              <a:t>User</a:t>
            </a:r>
          </a:p>
        </p:txBody>
      </p:sp>
      <p:sp>
        <p:nvSpPr>
          <p:cNvPr id="72" name="Rectangle 71">
            <a:extLst>
              <a:ext uri="{FF2B5EF4-FFF2-40B4-BE49-F238E27FC236}">
                <a16:creationId xmlns:a16="http://schemas.microsoft.com/office/drawing/2014/main" id="{B7ACB9E9-2B22-4C9A-9776-E55EAAA8240A}"/>
              </a:ext>
            </a:extLst>
          </p:cNvPr>
          <p:cNvSpPr/>
          <p:nvPr/>
        </p:nvSpPr>
        <p:spPr bwMode="auto">
          <a:xfrm>
            <a:off x="4758611" y="4332102"/>
            <a:ext cx="2816601" cy="1079632"/>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b="1" i="0" u="none" strike="noStrike" cap="none" normalizeH="0" baseline="0" dirty="0">
                <a:ln>
                  <a:noFill/>
                </a:ln>
                <a:solidFill>
                  <a:schemeClr val="tx1"/>
                </a:solidFill>
                <a:effectLst/>
                <a:latin typeface="Sketch Gothic" panose="02000506040000020004" pitchFamily="50" charset="0"/>
                <a:sym typeface="Gill Sans" charset="0"/>
              </a:rPr>
              <a:t>triggers fetch action</a:t>
            </a:r>
          </a:p>
        </p:txBody>
      </p:sp>
      <p:cxnSp>
        <p:nvCxnSpPr>
          <p:cNvPr id="84" name="Straight Arrow Connector 83">
            <a:extLst>
              <a:ext uri="{FF2B5EF4-FFF2-40B4-BE49-F238E27FC236}">
                <a16:creationId xmlns:a16="http://schemas.microsoft.com/office/drawing/2014/main" id="{823EE5CF-E3C3-444A-801C-DE64FE56D91A}"/>
              </a:ext>
            </a:extLst>
          </p:cNvPr>
          <p:cNvCxnSpPr>
            <a:cxnSpLocks/>
          </p:cNvCxnSpPr>
          <p:nvPr/>
        </p:nvCxnSpPr>
        <p:spPr bwMode="auto">
          <a:xfrm>
            <a:off x="7707085" y="4871918"/>
            <a:ext cx="970385" cy="0"/>
          </a:xfrm>
          <a:prstGeom prst="straightConnector1">
            <a:avLst/>
          </a:prstGeom>
          <a:solidFill>
            <a:srgbClr val="ECB100"/>
          </a:solidFill>
          <a:ln w="76200">
            <a:solidFill>
              <a:schemeClr val="accent2"/>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a:extLst>
              <a:ext uri="{FF2B5EF4-FFF2-40B4-BE49-F238E27FC236}">
                <a16:creationId xmlns:a16="http://schemas.microsoft.com/office/drawing/2014/main" id="{D70D032F-80F3-48FB-8DA3-6DC02205EC47}"/>
              </a:ext>
            </a:extLst>
          </p:cNvPr>
          <p:cNvSpPr/>
          <p:nvPr/>
        </p:nvSpPr>
        <p:spPr bwMode="auto">
          <a:xfrm>
            <a:off x="8442709" y="3319180"/>
            <a:ext cx="3426288" cy="8046800"/>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pl-PL" sz="4000" b="0" i="0" u="none" strike="noStrike" cap="none" normalizeH="0" baseline="0" dirty="0">
                <a:ln>
                  <a:noFill/>
                </a:ln>
                <a:solidFill>
                  <a:srgbClr val="4CBAB1"/>
                </a:solidFill>
                <a:effectLst/>
                <a:latin typeface="Sketch Gothic" panose="02000506040000020004" pitchFamily="50" charset="0"/>
                <a:sym typeface="Gill Sans" charset="0"/>
              </a:rPr>
              <a:t>Dispatcher</a:t>
            </a:r>
          </a:p>
        </p:txBody>
      </p:sp>
      <p:sp>
        <p:nvSpPr>
          <p:cNvPr id="39" name="Rectangle 38">
            <a:extLst>
              <a:ext uri="{FF2B5EF4-FFF2-40B4-BE49-F238E27FC236}">
                <a16:creationId xmlns:a16="http://schemas.microsoft.com/office/drawing/2014/main" id="{8C337A0D-F321-480D-B261-2FB9538F485A}"/>
              </a:ext>
            </a:extLst>
          </p:cNvPr>
          <p:cNvSpPr/>
          <p:nvPr/>
        </p:nvSpPr>
        <p:spPr bwMode="auto">
          <a:xfrm>
            <a:off x="12419164" y="3319180"/>
            <a:ext cx="3426288" cy="8046800"/>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pl-PL" sz="4000" dirty="0">
                <a:solidFill>
                  <a:srgbClr val="4CBAB1"/>
                </a:solidFill>
                <a:latin typeface="Sketch Gothic" panose="02000506040000020004" pitchFamily="50" charset="0"/>
              </a:rPr>
              <a:t>„Saga thread”</a:t>
            </a:r>
            <a:endParaRPr kumimoji="0" lang="pl-PL" sz="4000" b="0" i="0" u="none" strike="noStrike" cap="none" normalizeH="0" baseline="0" dirty="0">
              <a:ln>
                <a:noFill/>
              </a:ln>
              <a:solidFill>
                <a:srgbClr val="4CBAB1"/>
              </a:solidFill>
              <a:effectLst/>
              <a:latin typeface="Sketch Gothic" panose="02000506040000020004" pitchFamily="50" charset="0"/>
              <a:sym typeface="Gill Sans" charset="0"/>
            </a:endParaRPr>
          </a:p>
        </p:txBody>
      </p:sp>
      <p:sp>
        <p:nvSpPr>
          <p:cNvPr id="40" name="Rectangle 39">
            <a:extLst>
              <a:ext uri="{FF2B5EF4-FFF2-40B4-BE49-F238E27FC236}">
                <a16:creationId xmlns:a16="http://schemas.microsoft.com/office/drawing/2014/main" id="{CD2651E3-7F39-4506-A53C-816C863CBD0C}"/>
              </a:ext>
            </a:extLst>
          </p:cNvPr>
          <p:cNvSpPr/>
          <p:nvPr/>
        </p:nvSpPr>
        <p:spPr bwMode="auto">
          <a:xfrm>
            <a:off x="16395619" y="3319180"/>
            <a:ext cx="3426288" cy="8046800"/>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pl-PL" sz="4000" dirty="0">
                <a:solidFill>
                  <a:schemeClr val="accent4"/>
                </a:solidFill>
                <a:latin typeface="Sketch Gothic" panose="02000506040000020004" pitchFamily="50" charset="0"/>
              </a:rPr>
              <a:t>Backend service</a:t>
            </a:r>
            <a:endParaRPr kumimoji="0" lang="pl-PL" sz="4000" b="0" i="0" u="none" strike="noStrike" cap="none" normalizeH="0" baseline="0" dirty="0">
              <a:ln>
                <a:noFill/>
              </a:ln>
              <a:solidFill>
                <a:schemeClr val="accent4"/>
              </a:solidFill>
              <a:effectLst/>
              <a:latin typeface="Sketch Gothic" panose="02000506040000020004" pitchFamily="50" charset="0"/>
              <a:sym typeface="Gill Sans" charset="0"/>
            </a:endParaRPr>
          </a:p>
        </p:txBody>
      </p:sp>
      <p:sp>
        <p:nvSpPr>
          <p:cNvPr id="43" name="Rectangle 42">
            <a:extLst>
              <a:ext uri="{FF2B5EF4-FFF2-40B4-BE49-F238E27FC236}">
                <a16:creationId xmlns:a16="http://schemas.microsoft.com/office/drawing/2014/main" id="{A31564EE-BBFD-4331-9D3B-097F674D6097}"/>
              </a:ext>
            </a:extLst>
          </p:cNvPr>
          <p:cNvSpPr/>
          <p:nvPr/>
        </p:nvSpPr>
        <p:spPr bwMode="auto">
          <a:xfrm>
            <a:off x="8740274" y="4723987"/>
            <a:ext cx="2816601" cy="1079632"/>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b="1" i="0" u="none" strike="noStrike" cap="none" normalizeH="0" baseline="0" dirty="0">
                <a:ln>
                  <a:noFill/>
                </a:ln>
                <a:solidFill>
                  <a:schemeClr val="tx1"/>
                </a:solidFill>
                <a:effectLst/>
                <a:latin typeface="Sketch Gothic" panose="02000506040000020004" pitchFamily="50" charset="0"/>
                <a:sym typeface="Gill Sans" charset="0"/>
              </a:rPr>
              <a:t>spawns new saga</a:t>
            </a:r>
          </a:p>
        </p:txBody>
      </p:sp>
      <p:cxnSp>
        <p:nvCxnSpPr>
          <p:cNvPr id="44" name="Straight Arrow Connector 43">
            <a:extLst>
              <a:ext uri="{FF2B5EF4-FFF2-40B4-BE49-F238E27FC236}">
                <a16:creationId xmlns:a16="http://schemas.microsoft.com/office/drawing/2014/main" id="{D36204CE-1B19-468B-BC31-37D8F8AC1351}"/>
              </a:ext>
            </a:extLst>
          </p:cNvPr>
          <p:cNvCxnSpPr>
            <a:cxnSpLocks/>
          </p:cNvCxnSpPr>
          <p:nvPr/>
        </p:nvCxnSpPr>
        <p:spPr bwMode="auto">
          <a:xfrm>
            <a:off x="11681010" y="5283803"/>
            <a:ext cx="970385" cy="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5" name="Rectangle 44">
            <a:extLst>
              <a:ext uri="{FF2B5EF4-FFF2-40B4-BE49-F238E27FC236}">
                <a16:creationId xmlns:a16="http://schemas.microsoft.com/office/drawing/2014/main" id="{23FC4FA7-E122-47F7-ADE2-0DC541B2CC95}"/>
              </a:ext>
            </a:extLst>
          </p:cNvPr>
          <p:cNvSpPr/>
          <p:nvPr/>
        </p:nvSpPr>
        <p:spPr bwMode="auto">
          <a:xfrm>
            <a:off x="12732260" y="5058507"/>
            <a:ext cx="2816601" cy="570901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b="1" i="0" u="none" strike="noStrike" cap="none" normalizeH="0" baseline="0" dirty="0">
                <a:ln>
                  <a:noFill/>
                </a:ln>
                <a:solidFill>
                  <a:schemeClr val="tx1"/>
                </a:solidFill>
                <a:effectLst/>
                <a:latin typeface="Sketch Gothic" panose="02000506040000020004" pitchFamily="50" charset="0"/>
                <a:sym typeface="Gill Sans" charset="0"/>
              </a:rPr>
              <a:t>saga starts</a:t>
            </a:r>
          </a:p>
          <a:p>
            <a:pPr marL="0" marR="0" indent="0" algn="ctr" defTabSz="914400" rtl="0" eaLnBrk="1" fontAlgn="base" latinLnBrk="0" hangingPunct="1">
              <a:lnSpc>
                <a:spcPct val="100000"/>
              </a:lnSpc>
              <a:spcBef>
                <a:spcPct val="0"/>
              </a:spcBef>
              <a:spcAft>
                <a:spcPct val="0"/>
              </a:spcAft>
              <a:buClrTx/>
              <a:buSzTx/>
              <a:buFontTx/>
              <a:buNone/>
              <a:tabLst/>
            </a:pPr>
            <a:r>
              <a:rPr lang="pl-PL" sz="3200" b="1" dirty="0">
                <a:solidFill>
                  <a:schemeClr val="accent4"/>
                </a:solidFill>
                <a:latin typeface="Sketch Gothic" panose="02000506040000020004" pitchFamily="50" charset="0"/>
              </a:rPr>
              <a:t>saga pending</a:t>
            </a:r>
          </a:p>
          <a:p>
            <a:pPr marL="0" marR="0" indent="0" algn="ctr" defTabSz="914400" rtl="0" eaLnBrk="1" fontAlgn="base" latinLnBrk="0" hangingPunct="1">
              <a:lnSpc>
                <a:spcPct val="100000"/>
              </a:lnSpc>
              <a:spcBef>
                <a:spcPct val="0"/>
              </a:spcBef>
              <a:spcAft>
                <a:spcPct val="0"/>
              </a:spcAft>
              <a:buClrTx/>
              <a:buSzTx/>
              <a:buFontTx/>
              <a:buNone/>
              <a:tabLst/>
            </a:pPr>
            <a:endParaRPr kumimoji="0" lang="pl-PL" sz="3200" b="1" i="0" u="none" strike="noStrike" cap="none" normalizeH="0" baseline="0" dirty="0">
              <a:ln>
                <a:noFill/>
              </a:ln>
              <a:solidFill>
                <a:schemeClr val="accent4"/>
              </a:solidFill>
              <a:effectLst/>
              <a:latin typeface="Sketch Gothic" panose="02000506040000020004" pitchFamily="50"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pl-PL" sz="3200" b="1" dirty="0">
              <a:solidFill>
                <a:schemeClr val="accent4"/>
              </a:solidFill>
              <a:latin typeface="Sketch Gothic" panose="02000506040000020004" pitchFamily="50"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pl-PL" sz="3200" b="1" i="0" u="none" strike="noStrike" cap="none" normalizeH="0" baseline="0" dirty="0">
              <a:ln>
                <a:noFill/>
              </a:ln>
              <a:solidFill>
                <a:schemeClr val="accent4"/>
              </a:solidFill>
              <a:effectLst/>
              <a:latin typeface="Sketch Gothic" panose="02000506040000020004" pitchFamily="50"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pl-PL" sz="3200" b="1" dirty="0">
              <a:solidFill>
                <a:schemeClr val="accent4"/>
              </a:solidFill>
              <a:latin typeface="Sketch Gothic" panose="02000506040000020004" pitchFamily="50"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pl-PL" sz="3200" b="1" i="0" u="none" strike="noStrike" cap="none" normalizeH="0" baseline="0" dirty="0">
              <a:ln>
                <a:noFill/>
              </a:ln>
              <a:solidFill>
                <a:schemeClr val="accent4"/>
              </a:solidFill>
              <a:effectLst/>
              <a:latin typeface="Sketch Gothic" panose="02000506040000020004" pitchFamily="50"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pl-PL" sz="1000" b="1" dirty="0">
              <a:solidFill>
                <a:schemeClr val="accent4"/>
              </a:solidFill>
              <a:latin typeface="Sketch Gothic" panose="02000506040000020004" pitchFamily="50"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pl-PL" sz="3200" b="1" i="0" u="none" strike="noStrike" cap="none" normalizeH="0" baseline="0" dirty="0">
              <a:ln>
                <a:noFill/>
              </a:ln>
              <a:solidFill>
                <a:schemeClr val="accent4"/>
              </a:solidFill>
              <a:effectLst/>
              <a:latin typeface="Sketch Gothic" panose="02000506040000020004" pitchFamily="50"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r>
              <a:rPr lang="pl-PL" sz="3200" b="1" dirty="0">
                <a:solidFill>
                  <a:schemeClr val="accent4"/>
                </a:solidFill>
                <a:latin typeface="Sketch Gothic" panose="02000506040000020004" pitchFamily="50" charset="0"/>
              </a:rPr>
              <a:t>saga resumes</a:t>
            </a:r>
          </a:p>
          <a:p>
            <a:pPr marL="0" marR="0" indent="0" algn="ctr" defTabSz="914400" rtl="0" eaLnBrk="1" fontAlgn="base" latinLnBrk="0" hangingPunct="1">
              <a:lnSpc>
                <a:spcPct val="100000"/>
              </a:lnSpc>
              <a:spcBef>
                <a:spcPct val="0"/>
              </a:spcBef>
              <a:spcAft>
                <a:spcPct val="0"/>
              </a:spcAft>
              <a:buClrTx/>
              <a:buSzTx/>
              <a:buFontTx/>
              <a:buNone/>
              <a:tabLst/>
            </a:pPr>
            <a:endParaRPr kumimoji="0" lang="pl-PL" sz="3200" b="1" i="0" u="none" strike="noStrike" cap="none" normalizeH="0" baseline="0" dirty="0">
              <a:ln>
                <a:noFill/>
              </a:ln>
              <a:solidFill>
                <a:schemeClr val="accent4"/>
              </a:solidFill>
              <a:effectLst/>
              <a:latin typeface="Sketch Gothic" panose="02000506040000020004" pitchFamily="50"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r>
              <a:rPr lang="pl-PL" sz="3200" b="1" dirty="0">
                <a:solidFill>
                  <a:schemeClr val="tx1"/>
                </a:solidFill>
                <a:latin typeface="Sketch Gothic" panose="02000506040000020004" pitchFamily="50" charset="0"/>
              </a:rPr>
              <a:t>saga ends</a:t>
            </a:r>
            <a:endParaRPr kumimoji="0" lang="pl-PL" sz="3200" b="1"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46" name="Straight Arrow Connector 45">
            <a:extLst>
              <a:ext uri="{FF2B5EF4-FFF2-40B4-BE49-F238E27FC236}">
                <a16:creationId xmlns:a16="http://schemas.microsoft.com/office/drawing/2014/main" id="{FBFEFBF0-A80C-42F6-B87C-DA80B7DD60B8}"/>
              </a:ext>
            </a:extLst>
          </p:cNvPr>
          <p:cNvCxnSpPr>
            <a:cxnSpLocks/>
          </p:cNvCxnSpPr>
          <p:nvPr/>
        </p:nvCxnSpPr>
        <p:spPr bwMode="auto">
          <a:xfrm>
            <a:off x="15677503" y="5878263"/>
            <a:ext cx="970385" cy="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7" name="Rectangle 46">
            <a:extLst>
              <a:ext uri="{FF2B5EF4-FFF2-40B4-BE49-F238E27FC236}">
                <a16:creationId xmlns:a16="http://schemas.microsoft.com/office/drawing/2014/main" id="{146EB690-D715-4D86-9458-7973E88B84D9}"/>
              </a:ext>
            </a:extLst>
          </p:cNvPr>
          <p:cNvSpPr/>
          <p:nvPr/>
        </p:nvSpPr>
        <p:spPr bwMode="auto">
          <a:xfrm>
            <a:off x="16700462" y="5646451"/>
            <a:ext cx="2816601" cy="3982737"/>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b="1" i="0" u="none" strike="noStrike" cap="none" normalizeH="0" baseline="0" dirty="0">
                <a:ln>
                  <a:noFill/>
                </a:ln>
                <a:solidFill>
                  <a:schemeClr val="tx1"/>
                </a:solidFill>
                <a:effectLst/>
                <a:latin typeface="Sketch Gothic" panose="02000506040000020004" pitchFamily="50" charset="0"/>
                <a:sym typeface="Gill Sans" charset="0"/>
              </a:rPr>
              <a:t>request processing</a:t>
            </a:r>
          </a:p>
          <a:p>
            <a:pPr marL="0" marR="0" indent="0" algn="ctr" defTabSz="914400" rtl="0" eaLnBrk="1" fontAlgn="base" latinLnBrk="0" hangingPunct="1">
              <a:lnSpc>
                <a:spcPct val="100000"/>
              </a:lnSpc>
              <a:spcBef>
                <a:spcPct val="0"/>
              </a:spcBef>
              <a:spcAft>
                <a:spcPct val="0"/>
              </a:spcAft>
              <a:buClrTx/>
              <a:buSzTx/>
              <a:buFontTx/>
              <a:buNone/>
              <a:tabLst/>
            </a:pPr>
            <a:endParaRPr lang="pl-PL" sz="3200" b="1" dirty="0">
              <a:solidFill>
                <a:schemeClr val="tx1"/>
              </a:solidFill>
              <a:latin typeface="Sketch Gothic" panose="02000506040000020004" pitchFamily="50" charset="0"/>
            </a:endParaRPr>
          </a:p>
          <a:p>
            <a:pPr marL="0" marR="0" indent="0" algn="ctr" defTabSz="914400" rtl="0" eaLnBrk="1" fontAlgn="base" latinLnBrk="0" hangingPunct="1">
              <a:lnSpc>
                <a:spcPct val="100000"/>
              </a:lnSpc>
              <a:spcBef>
                <a:spcPct val="0"/>
              </a:spcBef>
              <a:spcAft>
                <a:spcPct val="0"/>
              </a:spcAft>
              <a:buClrTx/>
              <a:buSzTx/>
              <a:buFontTx/>
              <a:buNone/>
              <a:tabLst/>
            </a:pPr>
            <a:r>
              <a:rPr lang="pl-PL" sz="3200" b="1" dirty="0">
                <a:solidFill>
                  <a:schemeClr val="tx1"/>
                </a:solidFill>
                <a:latin typeface="Sketch Gothic" panose="02000506040000020004" pitchFamily="50" charset="0"/>
              </a:rPr>
              <a:t>,,-</a:t>
            </a:r>
            <a:endParaRPr kumimoji="0" lang="pl-PL" sz="3200" b="1" i="0" u="none" strike="noStrike" cap="none" normalizeH="0" baseline="0" dirty="0">
              <a:ln>
                <a:noFill/>
              </a:ln>
              <a:solidFill>
                <a:schemeClr val="tx1"/>
              </a:solidFill>
              <a:effectLst/>
              <a:latin typeface="Sketch Gothic" panose="02000506040000020004" pitchFamily="50"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pl-PL" sz="3200" b="1" dirty="0">
              <a:solidFill>
                <a:schemeClr val="tx1"/>
              </a:solidFill>
              <a:latin typeface="Sketch Gothic" panose="02000506040000020004" pitchFamily="50" charset="0"/>
            </a:endParaRPr>
          </a:p>
          <a:p>
            <a:pPr marL="0" marR="0" indent="0" algn="ctr" defTabSz="914400" rtl="0" eaLnBrk="1" fontAlgn="base" latinLnBrk="0" hangingPunct="1">
              <a:lnSpc>
                <a:spcPct val="100000"/>
              </a:lnSpc>
              <a:spcBef>
                <a:spcPct val="0"/>
              </a:spcBef>
              <a:spcAft>
                <a:spcPct val="0"/>
              </a:spcAft>
              <a:buClrTx/>
              <a:buSzTx/>
              <a:buFontTx/>
              <a:buNone/>
              <a:tabLst/>
            </a:pPr>
            <a:r>
              <a:rPr lang="pl-PL" sz="3200" b="1" dirty="0">
                <a:solidFill>
                  <a:srgbClr val="00B050"/>
                </a:solidFill>
                <a:latin typeface="Sketch Gothic" panose="02000506040000020004" pitchFamily="50" charset="0"/>
              </a:rPr>
              <a:t>request processing done</a:t>
            </a:r>
            <a:endParaRPr kumimoji="0" lang="pl-PL" sz="3200" b="1" i="0" u="none" strike="noStrike" cap="none" normalizeH="0" baseline="0" dirty="0">
              <a:ln>
                <a:noFill/>
              </a:ln>
              <a:solidFill>
                <a:srgbClr val="00B050"/>
              </a:solidFill>
              <a:effectLst/>
              <a:latin typeface="Sketch Gothic" panose="02000506040000020004" pitchFamily="50" charset="0"/>
              <a:sym typeface="Gill Sans" charset="0"/>
            </a:endParaRPr>
          </a:p>
        </p:txBody>
      </p:sp>
      <p:cxnSp>
        <p:nvCxnSpPr>
          <p:cNvPr id="48" name="Straight Arrow Connector 47">
            <a:extLst>
              <a:ext uri="{FF2B5EF4-FFF2-40B4-BE49-F238E27FC236}">
                <a16:creationId xmlns:a16="http://schemas.microsoft.com/office/drawing/2014/main" id="{1EF3A68A-A3AA-443B-922B-E98F2ADD11B4}"/>
              </a:ext>
            </a:extLst>
          </p:cNvPr>
          <p:cNvCxnSpPr>
            <a:cxnSpLocks/>
          </p:cNvCxnSpPr>
          <p:nvPr/>
        </p:nvCxnSpPr>
        <p:spPr bwMode="auto">
          <a:xfrm flipH="1">
            <a:off x="15677503" y="9464328"/>
            <a:ext cx="897812" cy="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Arrow Connector 50">
            <a:extLst>
              <a:ext uri="{FF2B5EF4-FFF2-40B4-BE49-F238E27FC236}">
                <a16:creationId xmlns:a16="http://schemas.microsoft.com/office/drawing/2014/main" id="{45635FE9-A34D-46FF-8FFD-F3952701660A}"/>
              </a:ext>
            </a:extLst>
          </p:cNvPr>
          <p:cNvCxnSpPr>
            <a:cxnSpLocks/>
          </p:cNvCxnSpPr>
          <p:nvPr/>
        </p:nvCxnSpPr>
        <p:spPr bwMode="auto">
          <a:xfrm flipH="1">
            <a:off x="11681010" y="10008614"/>
            <a:ext cx="897811" cy="0"/>
          </a:xfrm>
          <a:prstGeom prst="straightConnector1">
            <a:avLst/>
          </a:prstGeom>
          <a:solidFill>
            <a:srgbClr val="ECB100"/>
          </a:solidFill>
          <a:ln w="76200">
            <a:solidFill>
              <a:schemeClr val="accent2"/>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4" name="Rectangle 53">
            <a:extLst>
              <a:ext uri="{FF2B5EF4-FFF2-40B4-BE49-F238E27FC236}">
                <a16:creationId xmlns:a16="http://schemas.microsoft.com/office/drawing/2014/main" id="{3517D1DE-4F6A-4AE4-8031-843D91434783}"/>
              </a:ext>
            </a:extLst>
          </p:cNvPr>
          <p:cNvSpPr/>
          <p:nvPr/>
        </p:nvSpPr>
        <p:spPr bwMode="auto">
          <a:xfrm>
            <a:off x="8735767" y="9850217"/>
            <a:ext cx="2816601" cy="618730"/>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b="1" i="0" u="none" strike="noStrike" cap="none" normalizeH="0" baseline="0" dirty="0">
                <a:ln>
                  <a:noFill/>
                </a:ln>
                <a:solidFill>
                  <a:schemeClr val="tx1"/>
                </a:solidFill>
                <a:effectLst/>
                <a:latin typeface="Sketch Gothic" panose="02000506040000020004" pitchFamily="50" charset="0"/>
                <a:sym typeface="Gill Sans" charset="0"/>
              </a:rPr>
              <a:t>updates state</a:t>
            </a:r>
          </a:p>
        </p:txBody>
      </p:sp>
      <p:sp>
        <p:nvSpPr>
          <p:cNvPr id="17" name="TextBox 16">
            <a:extLst>
              <a:ext uri="{FF2B5EF4-FFF2-40B4-BE49-F238E27FC236}">
                <a16:creationId xmlns:a16="http://schemas.microsoft.com/office/drawing/2014/main" id="{0FFF158C-A6C1-45AD-9C8D-41AF275A158C}"/>
              </a:ext>
            </a:extLst>
          </p:cNvPr>
          <p:cNvSpPr txBox="1"/>
          <p:nvPr/>
        </p:nvSpPr>
        <p:spPr>
          <a:xfrm>
            <a:off x="7625806" y="3992455"/>
            <a:ext cx="1082493" cy="954107"/>
          </a:xfrm>
          <a:prstGeom prst="rect">
            <a:avLst/>
          </a:prstGeom>
          <a:noFill/>
        </p:spPr>
        <p:txBody>
          <a:bodyPr wrap="square" rtlCol="0">
            <a:spAutoFit/>
          </a:bodyPr>
          <a:lstStyle/>
          <a:p>
            <a:r>
              <a:rPr lang="pl-PL" dirty="0">
                <a:solidFill>
                  <a:schemeClr val="accent2"/>
                </a:solidFill>
              </a:rPr>
              <a:t>A</a:t>
            </a:r>
          </a:p>
        </p:txBody>
      </p:sp>
      <p:sp>
        <p:nvSpPr>
          <p:cNvPr id="56" name="TextBox 55">
            <a:extLst>
              <a:ext uri="{FF2B5EF4-FFF2-40B4-BE49-F238E27FC236}">
                <a16:creationId xmlns:a16="http://schemas.microsoft.com/office/drawing/2014/main" id="{15789EBC-35F1-420E-BA61-E4272D7BB995}"/>
              </a:ext>
            </a:extLst>
          </p:cNvPr>
          <p:cNvSpPr txBox="1"/>
          <p:nvPr/>
        </p:nvSpPr>
        <p:spPr>
          <a:xfrm>
            <a:off x="11623480" y="9094078"/>
            <a:ext cx="1082493" cy="954107"/>
          </a:xfrm>
          <a:prstGeom prst="rect">
            <a:avLst/>
          </a:prstGeom>
          <a:noFill/>
        </p:spPr>
        <p:txBody>
          <a:bodyPr wrap="square" rtlCol="0">
            <a:spAutoFit/>
          </a:bodyPr>
          <a:lstStyle/>
          <a:p>
            <a:r>
              <a:rPr lang="pl-PL" dirty="0">
                <a:solidFill>
                  <a:schemeClr val="accent2"/>
                </a:solidFill>
              </a:rPr>
              <a:t>A</a:t>
            </a:r>
          </a:p>
        </p:txBody>
      </p:sp>
      <p:cxnSp>
        <p:nvCxnSpPr>
          <p:cNvPr id="57" name="Straight Arrow Connector 56">
            <a:extLst>
              <a:ext uri="{FF2B5EF4-FFF2-40B4-BE49-F238E27FC236}">
                <a16:creationId xmlns:a16="http://schemas.microsoft.com/office/drawing/2014/main" id="{14DAB7B8-7957-4446-9E97-607335A50DE4}"/>
              </a:ext>
            </a:extLst>
          </p:cNvPr>
          <p:cNvCxnSpPr>
            <a:cxnSpLocks/>
          </p:cNvCxnSpPr>
          <p:nvPr/>
        </p:nvCxnSpPr>
        <p:spPr bwMode="auto">
          <a:xfrm flipH="1">
            <a:off x="7707085" y="10168422"/>
            <a:ext cx="897812" cy="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8" name="Rectangle 57">
            <a:extLst>
              <a:ext uri="{FF2B5EF4-FFF2-40B4-BE49-F238E27FC236}">
                <a16:creationId xmlns:a16="http://schemas.microsoft.com/office/drawing/2014/main" id="{8A875708-8EBD-4647-9307-F20D06BFC3B6}"/>
              </a:ext>
            </a:extLst>
          </p:cNvPr>
          <p:cNvSpPr/>
          <p:nvPr/>
        </p:nvSpPr>
        <p:spPr bwMode="auto">
          <a:xfrm>
            <a:off x="4771097" y="10008614"/>
            <a:ext cx="2816601" cy="1079632"/>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b="1" i="0" u="none" strike="noStrike" cap="none" normalizeH="0" baseline="0" dirty="0">
                <a:ln>
                  <a:noFill/>
                </a:ln>
                <a:solidFill>
                  <a:schemeClr val="tx1"/>
                </a:solidFill>
                <a:effectLst/>
                <a:latin typeface="Sketch Gothic" panose="02000506040000020004" pitchFamily="50" charset="0"/>
                <a:sym typeface="Gill Sans" charset="0"/>
              </a:rPr>
              <a:t>sees the updated view</a:t>
            </a:r>
          </a:p>
        </p:txBody>
      </p:sp>
    </p:spTree>
    <p:extLst>
      <p:ext uri="{BB962C8B-B14F-4D97-AF65-F5344CB8AC3E}">
        <p14:creationId xmlns:p14="http://schemas.microsoft.com/office/powerpoint/2010/main" val="2918804114"/>
      </p:ext>
    </p:extLst>
  </p:cSld>
  <p:clrMapOvr>
    <a:masterClrMapping/>
  </p:clrMapOvr>
  <p:transition spd="slow">
    <p:fade thruBlk="1"/>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116</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Managing API requests with redux saga</a:t>
            </a:r>
          </a:p>
          <a:p>
            <a:endParaRPr lang="pl-PL" sz="6500" dirty="0"/>
          </a:p>
          <a:p>
            <a:endParaRPr lang="pl-PL" sz="6500" dirty="0"/>
          </a:p>
          <a:p>
            <a:r>
              <a:rPr lang="pl-PL" sz="4400" dirty="0"/>
              <a:t>source available: 11-redux-saga</a:t>
            </a:r>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Tree>
    <p:extLst>
      <p:ext uri="{BB962C8B-B14F-4D97-AF65-F5344CB8AC3E}">
        <p14:creationId xmlns:p14="http://schemas.microsoft.com/office/powerpoint/2010/main" val="2497424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4" y="2774847"/>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log(</a:t>
            </a:r>
            <a:r>
              <a:rPr lang="en-US" dirty="0">
                <a:latin typeface="Oswald Light" panose="02000303000000000000" pitchFamily="2" charset="-18"/>
              </a:rPr>
              <a:t>“Hello”</a:t>
            </a:r>
            <a:r>
              <a:rPr lang="pl-PL" dirty="0">
                <a:latin typeface="Oswald Light" panose="02000303000000000000" pitchFamily="2" charset="-18"/>
              </a:rPr>
              <a:t>)</a:t>
            </a:r>
          </a:p>
        </p:txBody>
      </p:sp>
    </p:spTree>
    <p:extLst>
      <p:ext uri="{BB962C8B-B14F-4D97-AF65-F5344CB8AC3E}">
        <p14:creationId xmlns:p14="http://schemas.microsoft.com/office/powerpoint/2010/main" val="173331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Tree>
    <p:extLst>
      <p:ext uri="{BB962C8B-B14F-4D97-AF65-F5344CB8AC3E}">
        <p14:creationId xmlns:p14="http://schemas.microsoft.com/office/powerpoint/2010/main" val="366432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setTimeout(cb)</a:t>
            </a:r>
          </a:p>
        </p:txBody>
      </p:sp>
    </p:spTree>
    <p:extLst>
      <p:ext uri="{BB962C8B-B14F-4D97-AF65-F5344CB8AC3E}">
        <p14:creationId xmlns:p14="http://schemas.microsoft.com/office/powerpoint/2010/main" val="12780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setTimeout(cb)</a:t>
            </a: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103201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endParaRPr lang="pl-PL" sz="4200" dirty="0">
              <a:solidFill>
                <a:schemeClr val="accent3"/>
              </a:solidFill>
              <a:latin typeface="Oswald Light" panose="02000303000000000000" pitchFamily="2" charset="-18"/>
            </a:endParaRP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44014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
        <p:nvSpPr>
          <p:cNvPr id="23" name="TextBox 22"/>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log</a:t>
            </a:r>
            <a:r>
              <a:rPr lang="en-US" dirty="0">
                <a:latin typeface="Oswald Light" panose="02000303000000000000" pitchFamily="2" charset="-18"/>
              </a:rPr>
              <a:t>(“World”)</a:t>
            </a:r>
            <a:endParaRPr lang="pl-PL" dirty="0">
              <a:latin typeface="Oswald Light" panose="02000303000000000000" pitchFamily="2" charset="-18"/>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04775">
            <a:off x="776285" y="5865920"/>
            <a:ext cx="1002322" cy="706555"/>
          </a:xfrm>
          <a:prstGeom prst="rect">
            <a:avLst/>
          </a:prstGeom>
        </p:spPr>
      </p:pic>
    </p:spTree>
    <p:extLst>
      <p:ext uri="{BB962C8B-B14F-4D97-AF65-F5344CB8AC3E}">
        <p14:creationId xmlns:p14="http://schemas.microsoft.com/office/powerpoint/2010/main" val="31771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main()</a:t>
            </a:r>
          </a:p>
        </p:txBody>
      </p:sp>
    </p:spTree>
    <p:extLst>
      <p:ext uri="{BB962C8B-B14F-4D97-AF65-F5344CB8AC3E}">
        <p14:creationId xmlns:p14="http://schemas.microsoft.com/office/powerpoint/2010/main" val="9755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a:latin typeface="Oswald Light" panose="02000303000000000000" pitchFamily="2" charset="-18"/>
              </a:rPr>
              <a:t>           timer     </a:t>
            </a: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0810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latin typeface="Sketch Gothic" panose="02000506040000020004" pitchFamily="50" charset="0"/>
              </a:rPr>
              <a:t>Agenda</a:t>
            </a:r>
          </a:p>
        </p:txBody>
      </p:sp>
      <p:sp>
        <p:nvSpPr>
          <p:cNvPr id="3" name="Content Placeholder 2"/>
          <p:cNvSpPr>
            <a:spLocks noGrp="1"/>
          </p:cNvSpPr>
          <p:nvPr>
            <p:ph idx="1"/>
          </p:nvPr>
        </p:nvSpPr>
        <p:spPr>
          <a:xfrm>
            <a:off x="2463800" y="3022599"/>
            <a:ext cx="19494500" cy="8174789"/>
          </a:xfrm>
        </p:spPr>
        <p:txBody>
          <a:bodyPr/>
          <a:lstStyle/>
          <a:p>
            <a:pPr>
              <a:spcBef>
                <a:spcPts val="1200"/>
              </a:spcBef>
            </a:pPr>
            <a:r>
              <a:rPr lang="pl-PL" dirty="0"/>
              <a:t>JavaScript basics</a:t>
            </a:r>
          </a:p>
          <a:p>
            <a:pPr>
              <a:spcBef>
                <a:spcPts val="1200"/>
              </a:spcBef>
            </a:pPr>
            <a:r>
              <a:rPr lang="en-US" dirty="0"/>
              <a:t>JavaScript ecosystem tools</a:t>
            </a:r>
            <a:endParaRPr lang="pl-PL" dirty="0"/>
          </a:p>
          <a:p>
            <a:pPr>
              <a:spcBef>
                <a:spcPts val="1200"/>
              </a:spcBef>
            </a:pPr>
            <a:r>
              <a:rPr lang="pl-PL" dirty="0"/>
              <a:t>Introduction to react.js</a:t>
            </a:r>
          </a:p>
          <a:p>
            <a:pPr>
              <a:spcBef>
                <a:spcPts val="1200"/>
              </a:spcBef>
            </a:pPr>
            <a:r>
              <a:rPr lang="pl-PL" dirty="0"/>
              <a:t>React.js – (more) advanced concepts</a:t>
            </a:r>
          </a:p>
          <a:p>
            <a:pPr>
              <a:spcBef>
                <a:spcPts val="1200"/>
              </a:spcBef>
            </a:pPr>
            <a:r>
              <a:rPr lang="pl-PL" dirty="0"/>
              <a:t>App state management with redux</a:t>
            </a:r>
          </a:p>
          <a:p>
            <a:pPr>
              <a:spcBef>
                <a:spcPts val="1200"/>
              </a:spcBef>
            </a:pPr>
            <a:r>
              <a:rPr lang="pl-PL" dirty="0"/>
              <a:t>Advanced debugging techniques and testing</a:t>
            </a:r>
            <a:r>
              <a:rPr lang="pl-PL" baseline="30000" dirty="0">
                <a:solidFill>
                  <a:schemeClr val="accent5"/>
                </a:solidFill>
              </a:rPr>
              <a:t>*</a:t>
            </a:r>
          </a:p>
        </p:txBody>
      </p:sp>
      <p:sp>
        <p:nvSpPr>
          <p:cNvPr id="4" name="Footer Placeholder 3"/>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a:t>
            </a:fld>
            <a:endParaRPr lang="en-US" dirty="0"/>
          </a:p>
        </p:txBody>
      </p:sp>
    </p:spTree>
    <p:extLst>
      <p:ext uri="{BB962C8B-B14F-4D97-AF65-F5344CB8AC3E}">
        <p14:creationId xmlns:p14="http://schemas.microsoft.com/office/powerpoint/2010/main" val="848646618"/>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3456851" y="10749803"/>
            <a:ext cx="1260389" cy="800219"/>
          </a:xfrm>
          <a:prstGeom prst="rect">
            <a:avLst/>
          </a:prstGeom>
          <a:solidFill>
            <a:schemeClr val="accent1"/>
          </a:solidFill>
        </p:spPr>
        <p:txBody>
          <a:bodyPr wrap="square" rtlCol="0">
            <a:spAutoFit/>
          </a:bodyPr>
          <a:lstStyle/>
          <a:p>
            <a:r>
              <a:rPr lang="pl-PL" sz="4600" dirty="0">
                <a:latin typeface="Oswald Light" panose="02000303000000000000" pitchFamily="2" charset="-18"/>
              </a:rPr>
              <a:t>cb</a:t>
            </a:r>
          </a:p>
        </p:txBody>
      </p:sp>
    </p:spTree>
    <p:extLst>
      <p:ext uri="{BB962C8B-B14F-4D97-AF65-F5344CB8AC3E}">
        <p14:creationId xmlns:p14="http://schemas.microsoft.com/office/powerpoint/2010/main" val="208599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endParaRPr lang="pl-PL" sz="4200"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a:latin typeface="Oswald Light" panose="02000303000000000000" pitchFamily="2" charset="-18"/>
              </a:rPr>
              <a:t>cb</a:t>
            </a:r>
          </a:p>
        </p:txBody>
      </p:sp>
    </p:spTree>
    <p:extLst>
      <p:ext uri="{BB962C8B-B14F-4D97-AF65-F5344CB8AC3E}">
        <p14:creationId xmlns:p14="http://schemas.microsoft.com/office/powerpoint/2010/main" val="184480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pPr algn="l"/>
            <a:r>
              <a:rPr lang="pl-PL" sz="4200" dirty="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a:latin typeface="Oswald Light" panose="02000303000000000000" pitchFamily="2" charset="-18"/>
              </a:rPr>
              <a:t>cb</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6" y="4304281"/>
            <a:ext cx="1002322" cy="706555"/>
          </a:xfrm>
          <a:prstGeom prst="rect">
            <a:avLst/>
          </a:prstGeom>
        </p:spPr>
      </p:pic>
      <p:sp>
        <p:nvSpPr>
          <p:cNvPr id="19" name="TextBox 18"/>
          <p:cNvSpPr txBox="1"/>
          <p:nvPr/>
        </p:nvSpPr>
        <p:spPr>
          <a:xfrm>
            <a:off x="10496378" y="5717851"/>
            <a:ext cx="5586627" cy="954107"/>
          </a:xfrm>
          <a:prstGeom prst="rect">
            <a:avLst/>
          </a:prstGeom>
          <a:solidFill>
            <a:schemeClr val="accent1"/>
          </a:solidFill>
        </p:spPr>
        <p:txBody>
          <a:bodyPr wrap="square" rtlCol="0">
            <a:spAutoFit/>
          </a:bodyPr>
          <a:lstStyle/>
          <a:p>
            <a:r>
              <a:rPr lang="pl-PL" dirty="0">
                <a:latin typeface="Oswald Light" panose="02000303000000000000" pitchFamily="2" charset="-18"/>
              </a:rPr>
              <a:t>log(</a:t>
            </a:r>
            <a:r>
              <a:rPr lang="en-US" dirty="0">
                <a:latin typeface="Oswald Light" panose="02000303000000000000" pitchFamily="2" charset="-18"/>
              </a:rPr>
              <a:t>“:)”</a:t>
            </a:r>
            <a:r>
              <a:rPr lang="pl-PL" dirty="0">
                <a:latin typeface="Oswald Light" panose="02000303000000000000" pitchFamily="2" charset="-18"/>
              </a:rPr>
              <a:t>)</a:t>
            </a:r>
          </a:p>
        </p:txBody>
      </p:sp>
    </p:spTree>
    <p:extLst>
      <p:ext uri="{BB962C8B-B14F-4D97-AF65-F5344CB8AC3E}">
        <p14:creationId xmlns:p14="http://schemas.microsoft.com/office/powerpoint/2010/main" val="7609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pPr algn="l"/>
            <a:r>
              <a:rPr lang="pl-PL" sz="4200" dirty="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a:latin typeface="Oswald Light" panose="02000303000000000000" pitchFamily="2" charset="-18"/>
              </a:rPr>
              <a:t>cb</a:t>
            </a:r>
          </a:p>
        </p:txBody>
      </p:sp>
    </p:spTree>
    <p:extLst>
      <p:ext uri="{BB962C8B-B14F-4D97-AF65-F5344CB8AC3E}">
        <p14:creationId xmlns:p14="http://schemas.microsoft.com/office/powerpoint/2010/main" val="254600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stack</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threads (WebAPIs)</a:t>
            </a: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a:solidFill>
                  <a:schemeClr val="accent3"/>
                </a:solidFill>
                <a:latin typeface="Oswald Light" panose="02000303000000000000" pitchFamily="2" charset="-18"/>
              </a:rPr>
              <a:t>console</a:t>
            </a:r>
          </a:p>
          <a:p>
            <a:endParaRPr lang="pl-PL" sz="4200" dirty="0">
              <a:solidFill>
                <a:schemeClr val="accent3"/>
              </a:solidFill>
              <a:latin typeface="Oswald Light" panose="02000303000000000000" pitchFamily="2" charset="-18"/>
            </a:endParaRPr>
          </a:p>
          <a:p>
            <a:pPr algn="l"/>
            <a:r>
              <a:rPr lang="pl-PL" sz="4200" dirty="0">
                <a:solidFill>
                  <a:schemeClr val="accent3"/>
                </a:solidFill>
                <a:latin typeface="Oswald Light" panose="02000303000000000000" pitchFamily="2" charset="-18"/>
              </a:rPr>
              <a:t>   Hello</a:t>
            </a:r>
          </a:p>
          <a:p>
            <a:pPr algn="l"/>
            <a:r>
              <a:rPr lang="pl-PL" sz="4200" dirty="0">
                <a:solidFill>
                  <a:schemeClr val="accent3"/>
                </a:solidFill>
                <a:latin typeface="Oswald Light" panose="02000303000000000000" pitchFamily="2" charset="-18"/>
              </a:rPr>
              <a:t>   World!</a:t>
            </a:r>
          </a:p>
          <a:p>
            <a:pPr algn="l"/>
            <a:r>
              <a:rPr lang="pl-PL" sz="4200" dirty="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13461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p:txBody>
          <a:bodyPr/>
          <a:lstStyle/>
          <a:p>
            <a:r>
              <a:rPr lang="pl-PL" b="1" dirty="0" err="1"/>
              <a:t>since</a:t>
            </a:r>
            <a:r>
              <a:rPr lang="pl-PL" b="1" dirty="0"/>
              <a:t> 2012 (in ES </a:t>
            </a:r>
            <a:r>
              <a:rPr lang="pl-PL" b="1" dirty="0" err="1"/>
              <a:t>since</a:t>
            </a:r>
            <a:r>
              <a:rPr lang="pl-PL" b="1" dirty="0"/>
              <a:t> 2015)</a:t>
            </a:r>
          </a:p>
        </p:txBody>
      </p:sp>
      <p:sp>
        <p:nvSpPr>
          <p:cNvPr id="10" name="Text Placeholder 9"/>
          <p:cNvSpPr>
            <a:spLocks noGrp="1"/>
          </p:cNvSpPr>
          <p:nvPr>
            <p:ph type="body" sz="quarter" idx="16"/>
          </p:nvPr>
        </p:nvSpPr>
        <p:spPr/>
        <p:txBody>
          <a:bodyPr/>
          <a:lstStyle/>
          <a:p>
            <a:r>
              <a:rPr lang="pl-PL" dirty="0"/>
              <a:t>Objects representing async actions result; there are three different states of Promises: fulfilled, rejected, pending </a:t>
            </a:r>
          </a:p>
        </p:txBody>
      </p:sp>
      <p:sp>
        <p:nvSpPr>
          <p:cNvPr id="11" name="Text Placeholder 10"/>
          <p:cNvSpPr>
            <a:spLocks noGrp="1"/>
          </p:cNvSpPr>
          <p:nvPr>
            <p:ph type="body" sz="quarter" idx="17"/>
          </p:nvPr>
        </p:nvSpPr>
        <p:spPr/>
        <p:txBody>
          <a:bodyPr/>
          <a:lstStyle/>
          <a:p>
            <a:r>
              <a:rPr lang="pl-PL" b="1" dirty="0"/>
              <a:t>in ES </a:t>
            </a:r>
            <a:r>
              <a:rPr lang="pl-PL" b="1" dirty="0" err="1"/>
              <a:t>since</a:t>
            </a:r>
            <a:r>
              <a:rPr lang="pl-PL" b="1" dirty="0"/>
              <a:t> 2017</a:t>
            </a:r>
          </a:p>
        </p:txBody>
      </p:sp>
      <p:sp>
        <p:nvSpPr>
          <p:cNvPr id="12" name="Text Placeholder 11"/>
          <p:cNvSpPr>
            <a:spLocks noGrp="1"/>
          </p:cNvSpPr>
          <p:nvPr>
            <p:ph type="body" sz="quarter" idx="18"/>
          </p:nvPr>
        </p:nvSpPr>
        <p:spPr/>
        <p:txBody>
          <a:bodyPr/>
          <a:lstStyle/>
          <a:p>
            <a:r>
              <a:rPr lang="pl-PL" dirty="0" err="1"/>
              <a:t>Syntactic</a:t>
            </a:r>
            <a:r>
              <a:rPr lang="pl-PL" dirty="0"/>
              <a:t> </a:t>
            </a:r>
            <a:r>
              <a:rPr lang="pl-PL" dirty="0" err="1"/>
              <a:t>sugar</a:t>
            </a:r>
            <a:r>
              <a:rPr lang="pl-PL" dirty="0"/>
              <a:t> for </a:t>
            </a:r>
            <a:r>
              <a:rPr lang="pl-PL" dirty="0" err="1"/>
              <a:t>promises</a:t>
            </a:r>
            <a:endParaRPr lang="pl-PL" dirty="0"/>
          </a:p>
        </p:txBody>
      </p:sp>
      <p:sp>
        <p:nvSpPr>
          <p:cNvPr id="14" name="Text Placeholder 13"/>
          <p:cNvSpPr>
            <a:spLocks noGrp="1"/>
          </p:cNvSpPr>
          <p:nvPr>
            <p:ph type="body" sz="quarter" idx="20"/>
          </p:nvPr>
        </p:nvSpPr>
        <p:spPr/>
        <p:txBody>
          <a:bodyPr/>
          <a:lstStyle/>
          <a:p>
            <a:pPr lvl="0"/>
            <a:r>
              <a:rPr lang="pl-PL" sz="9200" b="1" dirty="0">
                <a:solidFill>
                  <a:srgbClr val="000000"/>
                </a:solidFill>
                <a:latin typeface="Amatic SC Regular" pitchFamily="2" charset="0"/>
              </a:rPr>
              <a:t>Promises</a:t>
            </a:r>
          </a:p>
        </p:txBody>
      </p:sp>
      <p:sp>
        <p:nvSpPr>
          <p:cNvPr id="15" name="Text Placeholder 14"/>
          <p:cNvSpPr>
            <a:spLocks noGrp="1"/>
          </p:cNvSpPr>
          <p:nvPr>
            <p:ph type="body" sz="quarter" idx="21"/>
          </p:nvPr>
        </p:nvSpPr>
        <p:spPr/>
        <p:txBody>
          <a:bodyPr/>
          <a:lstStyle/>
          <a:p>
            <a:pPr lvl="0"/>
            <a:r>
              <a:rPr lang="pl-PL" sz="9200" b="1" dirty="0" err="1">
                <a:solidFill>
                  <a:schemeClr val="accent3"/>
                </a:solidFill>
                <a:latin typeface="Amatic SC Regular" pitchFamily="2" charset="0"/>
              </a:rPr>
              <a:t>Async</a:t>
            </a:r>
            <a:r>
              <a:rPr lang="pl-PL" sz="9200" b="1" dirty="0">
                <a:solidFill>
                  <a:schemeClr val="accent3"/>
                </a:solidFill>
                <a:latin typeface="Amatic SC Regular" pitchFamily="2" charset="0"/>
              </a:rPr>
              <a:t>/</a:t>
            </a:r>
            <a:r>
              <a:rPr lang="pl-PL" sz="9200" b="1" dirty="0" err="1">
                <a:solidFill>
                  <a:schemeClr val="accent3"/>
                </a:solidFill>
                <a:latin typeface="Amatic SC Regular" pitchFamily="2" charset="0"/>
              </a:rPr>
              <a:t>await</a:t>
            </a:r>
            <a:endParaRPr lang="pl-PL" sz="9200" b="1" dirty="0">
              <a:solidFill>
                <a:schemeClr val="accent3"/>
              </a:solidFill>
              <a:latin typeface="Amatic SC Regular" pitchFamily="2" charset="0"/>
            </a:endParaRPr>
          </a:p>
        </p:txBody>
      </p:sp>
      <p:sp>
        <p:nvSpPr>
          <p:cNvPr id="3" name="Footer Placeholder 2"/>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4" name="Date Placeholder 3"/>
          <p:cNvSpPr>
            <a:spLocks noGrp="1"/>
          </p:cNvSpPr>
          <p:nvPr>
            <p:ph type="dt" sz="half" idx="2"/>
          </p:nvPr>
        </p:nvSpPr>
        <p:spPr/>
        <p:txBody>
          <a:bodyPr/>
          <a:lstStyle/>
          <a:p>
            <a:r>
              <a:rPr lang="pl-PL" dirty="0"/>
              <a:t>October 2019</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25</a:t>
            </a:fld>
            <a:endParaRPr lang="en-US" dirty="0"/>
          </a:p>
        </p:txBody>
      </p:sp>
      <p:sp>
        <p:nvSpPr>
          <p:cNvPr id="1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JavaScript basics</a:t>
            </a:r>
            <a:endParaRPr lang="pl-PL" kern="0" dirty="0">
              <a:latin typeface="Sketch Gothic" panose="02000506040000020004" pitchFamily="50" charset="0"/>
            </a:endParaRPr>
          </a:p>
        </p:txBody>
      </p:sp>
      <p:sp>
        <p:nvSpPr>
          <p:cNvPr id="1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9</a:t>
            </a:r>
          </a:p>
        </p:txBody>
      </p:sp>
    </p:spTree>
    <p:extLst>
      <p:ext uri="{BB962C8B-B14F-4D97-AF65-F5344CB8AC3E}">
        <p14:creationId xmlns:p14="http://schemas.microsoft.com/office/powerpoint/2010/main" val="740982633"/>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463800" y="5888736"/>
            <a:ext cx="19494500" cy="6086954"/>
          </a:xfrm>
        </p:spPr>
        <p:txBody>
          <a:bodyPr/>
          <a:lstStyle/>
          <a:p>
            <a:pPr marL="0" indent="0" algn="ctr">
              <a:buNone/>
            </a:pPr>
            <a:r>
              <a:rPr lang="pl-PL" sz="11600" dirty="0"/>
              <a:t>6th version of standardized scripting-language specification</a:t>
            </a:r>
            <a:endParaRPr lang="pl-PL" sz="4200" dirty="0"/>
          </a:p>
          <a:p>
            <a:pPr marL="0" indent="0" algn="ctr">
              <a:buNone/>
            </a:pPr>
            <a:r>
              <a:rPr lang="pl-PL" sz="5600" dirty="0"/>
              <a:t>Initially created to standardize </a:t>
            </a:r>
            <a:r>
              <a:rPr lang="pl-PL" sz="5600" dirty="0">
                <a:solidFill>
                  <a:schemeClr val="accent4"/>
                </a:solidFill>
              </a:rPr>
              <a:t>JavaScript</a:t>
            </a:r>
            <a:r>
              <a:rPr lang="pl-PL" sz="5600" dirty="0"/>
              <a:t>.</a:t>
            </a:r>
          </a:p>
        </p:txBody>
      </p:sp>
      <p:sp>
        <p:nvSpPr>
          <p:cNvPr id="12" name="Footer Placeholder 11"/>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13" name="Date Placeholder 12"/>
          <p:cNvSpPr>
            <a:spLocks noGrp="1"/>
          </p:cNvSpPr>
          <p:nvPr>
            <p:ph type="dt" sz="half" idx="2"/>
          </p:nvPr>
        </p:nvSpPr>
        <p:spPr/>
        <p:txBody>
          <a:bodyPr/>
          <a:lstStyle/>
          <a:p>
            <a:r>
              <a:rPr lang="pl-PL" dirty="0"/>
              <a:t>October 2019</a:t>
            </a:r>
            <a:endParaRPr lang="en-US" dirty="0"/>
          </a:p>
        </p:txBody>
      </p:sp>
      <p:sp>
        <p:nvSpPr>
          <p:cNvPr id="14" name="Slide Number Placeholder 13"/>
          <p:cNvSpPr>
            <a:spLocks noGrp="1"/>
          </p:cNvSpPr>
          <p:nvPr>
            <p:ph type="sldNum" sz="quarter" idx="4"/>
          </p:nvPr>
        </p:nvSpPr>
        <p:spPr/>
        <p:txBody>
          <a:bodyPr/>
          <a:lstStyle/>
          <a:p>
            <a:fld id="{8E1C36C4-E9D3-A641-AE45-47024B03D7E5}" type="slidenum">
              <a:rPr lang="en-US" smtClean="0"/>
              <a:pPr/>
              <a:t>26</a:t>
            </a:fld>
            <a:endParaRPr lang="en-US" dirty="0"/>
          </a:p>
        </p:txBody>
      </p:sp>
      <p:sp>
        <p:nvSpPr>
          <p:cNvPr id="2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JavaScript basics</a:t>
            </a:r>
            <a:endParaRPr lang="pl-PL" kern="0" dirty="0">
              <a:latin typeface="Sketch Gothic" panose="02000506040000020004" pitchFamily="50" charset="0"/>
            </a:endParaRPr>
          </a:p>
        </p:txBody>
      </p:sp>
      <p:sp>
        <p:nvSpPr>
          <p:cNvPr id="2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22"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ECMAScript 2015</a:t>
            </a:r>
          </a:p>
        </p:txBody>
      </p:sp>
    </p:spTree>
    <p:extLst>
      <p:ext uri="{BB962C8B-B14F-4D97-AF65-F5344CB8AC3E}">
        <p14:creationId xmlns:p14="http://schemas.microsoft.com/office/powerpoint/2010/main" val="2631381671"/>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a:solidFill>
                  <a:schemeClr val="accent1"/>
                </a:solidFill>
              </a:rPr>
              <a:t>Arrow functions</a:t>
            </a:r>
          </a:p>
          <a:p>
            <a:r>
              <a:rPr lang="pl-PL" sz="8000" dirty="0"/>
              <a:t>No need to bind </a:t>
            </a:r>
            <a:r>
              <a:rPr lang="en-US" sz="8000" dirty="0"/>
              <a:t>“this” </a:t>
            </a:r>
            <a:r>
              <a:rPr lang="pl-PL" sz="8000" dirty="0"/>
              <a:t>anymore</a:t>
            </a:r>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11</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921" y="3912609"/>
            <a:ext cx="8392696" cy="643027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6794233"/>
      </p:ext>
    </p:extLst>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897879"/>
            <a:ext cx="9999095" cy="3553554"/>
          </a:xfrm>
        </p:spPr>
        <p:txBody>
          <a:bodyPr anchor="t"/>
          <a:lstStyle/>
          <a:p>
            <a:r>
              <a:rPr lang="en-US" sz="13000" b="1" dirty="0">
                <a:solidFill>
                  <a:schemeClr val="accent1"/>
                </a:solidFill>
              </a:rPr>
              <a:t>Default parameters</a:t>
            </a:r>
            <a:endParaRPr lang="pl-PL" sz="13000" b="1" dirty="0">
              <a:solidFill>
                <a:schemeClr val="accent1"/>
              </a:solidFill>
            </a:endParaRPr>
          </a:p>
          <a:p>
            <a:r>
              <a:rPr lang="en-US" sz="8000" dirty="0"/>
              <a:t>Get rid of “or” evaluations</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12</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740369"/>
            <a:ext cx="12278576" cy="5868574"/>
          </a:xfrm>
          <a:prstGeom prst="rect">
            <a:avLst/>
          </a:prstGeom>
          <a:ln w="12700">
            <a:solidFill>
              <a:schemeClr val="accent3"/>
            </a:solidFill>
          </a:ln>
        </p:spPr>
      </p:pic>
    </p:spTree>
    <p:extLst>
      <p:ext uri="{BB962C8B-B14F-4D97-AF65-F5344CB8AC3E}">
        <p14:creationId xmlns:p14="http://schemas.microsoft.com/office/powerpoint/2010/main" val="1267102906"/>
      </p:ext>
    </p:extLst>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a:solidFill>
                  <a:schemeClr val="accent1"/>
                </a:solidFill>
              </a:rPr>
              <a:t>String literals</a:t>
            </a:r>
          </a:p>
          <a:p>
            <a:r>
              <a:rPr lang="pl-PL" sz="8000" dirty="0"/>
              <a:t>Put variables in a string directly</a:t>
            </a:r>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13</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0" y="5033708"/>
            <a:ext cx="10058400" cy="313455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3794410"/>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a:t>JavaScript is a </a:t>
            </a:r>
            <a:r>
              <a:rPr lang="pl-PL" b="1" dirty="0">
                <a:solidFill>
                  <a:schemeClr val="accent1"/>
                </a:solidFill>
              </a:rPr>
              <a:t>single-threaded scripting </a:t>
            </a:r>
            <a:r>
              <a:rPr lang="pl-PL" dirty="0"/>
              <a:t>programming language.</a:t>
            </a:r>
            <a:endParaRPr lang="pl-PL" sz="6000" dirty="0"/>
          </a:p>
          <a:p>
            <a:endParaRPr lang="pl-PL" sz="5000" dirty="0"/>
          </a:p>
          <a:p>
            <a:r>
              <a:rPr lang="pl-PL" sz="6500" dirty="0">
                <a:solidFill>
                  <a:schemeClr val="accent1"/>
                </a:solidFill>
              </a:rPr>
              <a:t>OOP</a:t>
            </a:r>
            <a:r>
              <a:rPr lang="pl-PL" sz="6500" dirty="0"/>
              <a:t>?</a:t>
            </a:r>
            <a:r>
              <a:rPr lang="pl-PL" sz="6500" b="1" dirty="0"/>
              <a:t> </a:t>
            </a:r>
            <a:r>
              <a:rPr lang="pl-PL" sz="6500" dirty="0">
                <a:solidFill>
                  <a:schemeClr val="accent1"/>
                </a:solidFill>
              </a:rPr>
              <a:t>Functional programming</a:t>
            </a:r>
            <a:r>
              <a:rPr lang="pl-PL" sz="6500" dirty="0"/>
              <a:t>?</a:t>
            </a:r>
          </a:p>
          <a:p>
            <a:r>
              <a:rPr lang="pl-PL" sz="6500" dirty="0"/>
              <a:t>Why not </a:t>
            </a:r>
            <a:r>
              <a:rPr lang="pl-PL" sz="6500" u="sng" dirty="0"/>
              <a:t>both</a:t>
            </a:r>
            <a:r>
              <a:rPr lang="pl-PL" sz="6500" dirty="0"/>
              <a:t>?!</a:t>
            </a:r>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a:t>
            </a:fld>
            <a:endParaRPr lang="en-US" dirty="0"/>
          </a:p>
        </p:txBody>
      </p:sp>
    </p:spTree>
    <p:extLst>
      <p:ext uri="{BB962C8B-B14F-4D97-AF65-F5344CB8AC3E}">
        <p14:creationId xmlns:p14="http://schemas.microsoft.com/office/powerpoint/2010/main" val="2465367199"/>
      </p:ext>
    </p:extLst>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450010"/>
            <a:ext cx="9999095" cy="5552406"/>
          </a:xfrm>
        </p:spPr>
        <p:txBody>
          <a:bodyPr anchor="t"/>
          <a:lstStyle/>
          <a:p>
            <a:r>
              <a:rPr lang="en-US" sz="13000" b="1" dirty="0">
                <a:solidFill>
                  <a:schemeClr val="accent1"/>
                </a:solidFill>
              </a:rPr>
              <a:t>De</a:t>
            </a:r>
            <a:r>
              <a:rPr lang="pl-PL" sz="13000" b="1" dirty="0">
                <a:solidFill>
                  <a:schemeClr val="accent1"/>
                </a:solidFill>
              </a:rPr>
              <a:t>structuring assignment</a:t>
            </a:r>
          </a:p>
          <a:p>
            <a:r>
              <a:rPr lang="pl-PL" sz="8000" dirty="0"/>
              <a:t>It’s a kind of magic</a:t>
            </a:r>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14</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39" y="2980784"/>
            <a:ext cx="7525800" cy="775443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4533125"/>
      </p:ext>
    </p:extLst>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5449595"/>
            <a:ext cx="9999095" cy="4608431"/>
          </a:xfrm>
        </p:spPr>
        <p:txBody>
          <a:bodyPr anchor="b"/>
          <a:lstStyle/>
          <a:p>
            <a:r>
              <a:rPr lang="pl-PL" sz="13000" b="1" dirty="0">
                <a:solidFill>
                  <a:schemeClr val="accent1"/>
                </a:solidFill>
              </a:rPr>
              <a:t>Rest/Spread operator</a:t>
            </a:r>
          </a:p>
          <a:p>
            <a:r>
              <a:rPr lang="pl-PL" sz="8000" dirty="0"/>
              <a:t>Destructuring made </a:t>
            </a:r>
            <a:r>
              <a:rPr lang="pl-PL" sz="8000" dirty="0" err="1"/>
              <a:t>even</a:t>
            </a:r>
            <a:r>
              <a:rPr lang="pl-PL" sz="8000" dirty="0"/>
              <a:t> </a:t>
            </a:r>
            <a:r>
              <a:rPr lang="pl-PL" sz="8000" dirty="0" err="1"/>
              <a:t>simpler</a:t>
            </a:r>
            <a:endParaRPr lang="pl-PL" sz="8000" dirty="0"/>
          </a:p>
          <a:p>
            <a:endParaRPr lang="pl-PL" sz="5600" dirty="0"/>
          </a:p>
          <a:p>
            <a:r>
              <a:rPr lang="pl-PL" sz="5600" dirty="0" err="1"/>
              <a:t>Support</a:t>
            </a:r>
            <a:r>
              <a:rPr lang="pl-PL" sz="5600" dirty="0"/>
              <a:t> for </a:t>
            </a:r>
            <a:r>
              <a:rPr lang="pl-PL" sz="5600" dirty="0" err="1"/>
              <a:t>objects</a:t>
            </a:r>
            <a:r>
              <a:rPr lang="pl-PL" sz="5600" dirty="0"/>
              <a:t> </a:t>
            </a:r>
            <a:r>
              <a:rPr lang="pl-PL" sz="5600" dirty="0" err="1"/>
              <a:t>added</a:t>
            </a:r>
            <a:r>
              <a:rPr lang="pl-PL" sz="5600" dirty="0"/>
              <a:t> in ES9 (2018) </a:t>
            </a:r>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15</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31</a:t>
            </a:fld>
            <a:endParaRPr lang="en-US" dirty="0"/>
          </a:p>
        </p:txBody>
      </p:sp>
      <p:pic>
        <p:nvPicPr>
          <p:cNvPr id="12" name="Picture 11">
            <a:extLst>
              <a:ext uri="{FF2B5EF4-FFF2-40B4-BE49-F238E27FC236}">
                <a16:creationId xmlns:a16="http://schemas.microsoft.com/office/drawing/2014/main" id="{3F2BEDA3-A36A-439E-94ED-6F7F617CCEF2}"/>
              </a:ext>
            </a:extLst>
          </p:cNvPr>
          <p:cNvPicPr>
            <a:picLocks noChangeAspect="1"/>
          </p:cNvPicPr>
          <p:nvPr/>
        </p:nvPicPr>
        <p:blipFill>
          <a:blip r:embed="rId3"/>
          <a:stretch>
            <a:fillRect/>
          </a:stretch>
        </p:blipFill>
        <p:spPr>
          <a:xfrm>
            <a:off x="12192000" y="3127750"/>
            <a:ext cx="11058273" cy="7460499"/>
          </a:xfrm>
          <a:prstGeom prst="rect">
            <a:avLst/>
          </a:prstGeom>
          <a:ln w="12700">
            <a:solidFill>
              <a:schemeClr val="bg1"/>
            </a:solidFill>
          </a:ln>
        </p:spPr>
      </p:pic>
    </p:spTree>
    <p:extLst>
      <p:ext uri="{BB962C8B-B14F-4D97-AF65-F5344CB8AC3E}">
        <p14:creationId xmlns:p14="http://schemas.microsoft.com/office/powerpoint/2010/main" val="642786458"/>
      </p:ext>
    </p:extLst>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pl-PL" sz="13000" b="1" dirty="0">
                <a:solidFill>
                  <a:schemeClr val="accent1"/>
                </a:solidFill>
              </a:rPr>
              <a:t>Block-scoped </a:t>
            </a:r>
            <a:r>
              <a:rPr lang="en-US" sz="13000" b="1" dirty="0">
                <a:solidFill>
                  <a:schemeClr val="accent1"/>
                </a:solidFill>
              </a:rPr>
              <a:t>“</a:t>
            </a:r>
            <a:r>
              <a:rPr lang="pl-PL" sz="13000" b="1" dirty="0">
                <a:solidFill>
                  <a:schemeClr val="accent1"/>
                </a:solidFill>
              </a:rPr>
              <a:t>let</a:t>
            </a:r>
            <a:r>
              <a:rPr lang="en-US" sz="13000" b="1" dirty="0">
                <a:solidFill>
                  <a:schemeClr val="accent1"/>
                </a:solidFill>
              </a:rPr>
              <a:t>”</a:t>
            </a:r>
            <a:r>
              <a:rPr lang="pl-PL" sz="13000" b="1" dirty="0">
                <a:solidFill>
                  <a:schemeClr val="accent1"/>
                </a:solidFill>
              </a:rPr>
              <a:t>…</a:t>
            </a:r>
          </a:p>
          <a:p>
            <a:r>
              <a:rPr lang="en-US" sz="8000" dirty="0"/>
              <a:t>Couples variables with the scope</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16</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226" y="2995073"/>
            <a:ext cx="5249008" cy="772585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495059"/>
      </p:ext>
    </p:extLst>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99" y="4761245"/>
            <a:ext cx="9999095" cy="4608431"/>
          </a:xfrm>
        </p:spPr>
        <p:txBody>
          <a:bodyPr anchor="b"/>
          <a:lstStyle/>
          <a:p>
            <a:r>
              <a:rPr lang="en-US" sz="13000" b="1" dirty="0">
                <a:solidFill>
                  <a:schemeClr val="accent1"/>
                </a:solidFill>
              </a:rPr>
              <a:t>…and “</a:t>
            </a:r>
            <a:r>
              <a:rPr lang="en-US" sz="13000" b="1" dirty="0" err="1">
                <a:solidFill>
                  <a:schemeClr val="accent1"/>
                </a:solidFill>
              </a:rPr>
              <a:t>const</a:t>
            </a:r>
            <a:r>
              <a:rPr lang="en-US" sz="13000" b="1" dirty="0">
                <a:solidFill>
                  <a:schemeClr val="accent1"/>
                </a:solidFill>
              </a:rPr>
              <a:t>”</a:t>
            </a:r>
            <a:endParaRPr lang="pl-PL" sz="13000" b="1" dirty="0">
              <a:solidFill>
                <a:schemeClr val="accent1"/>
              </a:solidFill>
            </a:endParaRPr>
          </a:p>
          <a:p>
            <a:r>
              <a:rPr lang="en-US" sz="8000" dirty="0"/>
              <a:t>Disallows reassignments</a:t>
            </a:r>
            <a:endParaRPr lang="pl-PL" sz="8000" dirty="0"/>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r>
              <a:rPr lang="en-US" dirty="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922" y="3593760"/>
            <a:ext cx="12127806" cy="694339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459397"/>
      </p:ext>
    </p:extLst>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en-US" sz="13000" b="1" dirty="0">
                <a:solidFill>
                  <a:schemeClr val="accent1"/>
                </a:solidFill>
              </a:rPr>
              <a:t>Modules</a:t>
            </a:r>
            <a:endParaRPr lang="pl-PL" sz="13000" b="1" dirty="0">
              <a:solidFill>
                <a:schemeClr val="accent1"/>
              </a:solidFill>
            </a:endParaRPr>
          </a:p>
          <a:p>
            <a:r>
              <a:rPr lang="en-US" sz="8000" dirty="0"/>
              <a:t>Import only what’s really needed</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415" y="2976021"/>
            <a:ext cx="7725853" cy="776395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2474289"/>
      </p:ext>
    </p:extLst>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0936" y="4910533"/>
            <a:ext cx="9999095" cy="4608431"/>
          </a:xfrm>
        </p:spPr>
        <p:txBody>
          <a:bodyPr anchor="t"/>
          <a:lstStyle/>
          <a:p>
            <a:r>
              <a:rPr lang="en-US" sz="13000" b="1" dirty="0">
                <a:solidFill>
                  <a:schemeClr val="accent1"/>
                </a:solidFill>
              </a:rPr>
              <a:t>For-of loops</a:t>
            </a:r>
            <a:endParaRPr lang="pl-PL" sz="13000" b="1" dirty="0">
              <a:solidFill>
                <a:schemeClr val="accent1"/>
              </a:solidFill>
            </a:endParaRPr>
          </a:p>
          <a:p>
            <a:r>
              <a:rPr lang="en-US" sz="8000" dirty="0"/>
              <a:t>Because every language has them :)</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r>
              <a:rPr lang="en-US" dirty="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7287" y="4019154"/>
            <a:ext cx="9231013" cy="567769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980059"/>
      </p:ext>
    </p:extLst>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45385" y="4910533"/>
            <a:ext cx="9999095" cy="4608431"/>
          </a:xfrm>
        </p:spPr>
        <p:txBody>
          <a:bodyPr anchor="t"/>
          <a:lstStyle/>
          <a:p>
            <a:r>
              <a:rPr lang="pl-PL" sz="13000" b="1" dirty="0" err="1">
                <a:solidFill>
                  <a:schemeClr val="accent1"/>
                </a:solidFill>
              </a:rPr>
              <a:t>Generators</a:t>
            </a:r>
            <a:endParaRPr lang="pl-PL" sz="13000" b="1" dirty="0">
              <a:solidFill>
                <a:schemeClr val="accent1"/>
              </a:solidFill>
            </a:endParaRPr>
          </a:p>
          <a:p>
            <a:r>
              <a:rPr lang="pl-PL" sz="8000" dirty="0"/>
              <a:t>Return from the </a:t>
            </a:r>
            <a:r>
              <a:rPr lang="pl-PL" sz="8000" dirty="0" err="1"/>
              <a:t>function</a:t>
            </a:r>
            <a:r>
              <a:rPr lang="pl-PL" sz="8000" dirty="0"/>
              <a:t> and </a:t>
            </a:r>
            <a:r>
              <a:rPr lang="pl-PL" sz="8000" dirty="0" err="1"/>
              <a:t>continue</a:t>
            </a:r>
            <a:r>
              <a:rPr lang="pl-PL" sz="8000" dirty="0"/>
              <a:t> </a:t>
            </a:r>
            <a:r>
              <a:rPr lang="pl-PL" sz="8000" dirty="0" err="1"/>
              <a:t>execution</a:t>
            </a:r>
            <a:r>
              <a:rPr lang="pl-PL" sz="8000" dirty="0"/>
              <a:t> </a:t>
            </a:r>
            <a:r>
              <a:rPr lang="pl-PL" sz="8000" dirty="0" err="1"/>
              <a:t>when</a:t>
            </a:r>
            <a:r>
              <a:rPr lang="pl-PL" sz="8000" dirty="0"/>
              <a:t> </a:t>
            </a:r>
            <a:r>
              <a:rPr lang="pl-PL" sz="8000" dirty="0" err="1"/>
              <a:t>needed</a:t>
            </a:r>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r>
              <a:rPr lang="en-US" dirty="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36</a:t>
            </a:fld>
            <a:endParaRPr lang="en-US" dirty="0"/>
          </a:p>
        </p:txBody>
      </p:sp>
      <p:pic>
        <p:nvPicPr>
          <p:cNvPr id="10" name="Picture 9">
            <a:extLst>
              <a:ext uri="{FF2B5EF4-FFF2-40B4-BE49-F238E27FC236}">
                <a16:creationId xmlns:a16="http://schemas.microsoft.com/office/drawing/2014/main" id="{E68A8521-3960-4908-89D2-BA4DAED4DA3C}"/>
              </a:ext>
            </a:extLst>
          </p:cNvPr>
          <p:cNvPicPr>
            <a:picLocks noChangeAspect="1"/>
          </p:cNvPicPr>
          <p:nvPr/>
        </p:nvPicPr>
        <p:blipFill>
          <a:blip r:embed="rId3"/>
          <a:stretch>
            <a:fillRect/>
          </a:stretch>
        </p:blipFill>
        <p:spPr>
          <a:xfrm>
            <a:off x="1282700" y="2770883"/>
            <a:ext cx="11862685" cy="8642596"/>
          </a:xfrm>
          <a:prstGeom prst="rect">
            <a:avLst/>
          </a:prstGeom>
          <a:ln w="12700">
            <a:solidFill>
              <a:schemeClr val="bg1"/>
            </a:solidFill>
          </a:ln>
        </p:spPr>
      </p:pic>
    </p:spTree>
    <p:extLst>
      <p:ext uri="{BB962C8B-B14F-4D97-AF65-F5344CB8AC3E}">
        <p14:creationId xmlns:p14="http://schemas.microsoft.com/office/powerpoint/2010/main" val="699304108"/>
      </p:ext>
    </p:extLst>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accent1"/>
                </a:solidFill>
              </a:rPr>
              <a:t>Choice</a:t>
            </a:r>
          </a:p>
          <a:p>
            <a:r>
              <a:rPr lang="en-US" dirty="0"/>
              <a:t>taken to the</a:t>
            </a:r>
            <a:endParaRPr lang="pl-PL" dirty="0"/>
          </a:p>
          <a:p>
            <a:r>
              <a:rPr lang="en-US" b="1" dirty="0">
                <a:solidFill>
                  <a:schemeClr val="accent1"/>
                </a:solidFill>
              </a:rPr>
              <a:t>extreme</a:t>
            </a:r>
            <a:endParaRPr lang="en-US" sz="5000" b="1" dirty="0">
              <a:solidFill>
                <a:srgbClr val="F0AA1F"/>
              </a:solidFill>
              <a:sym typeface="Oswald Light" charset="0"/>
            </a:endParaRPr>
          </a:p>
          <a:p>
            <a:r>
              <a:rPr lang="en-US" sz="5000" dirty="0">
                <a:solidFill>
                  <a:srgbClr val="F0AA1F"/>
                </a:solidFill>
                <a:sym typeface="Oswald Light" charset="0"/>
              </a:rPr>
              <a:t>(chaos)</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37</a:t>
            </a:fld>
            <a:endParaRPr lang="en-US" dirty="0">
              <a:solidFill>
                <a:srgbClr val="FFFFFF"/>
              </a:solidFill>
            </a:endParaRPr>
          </a:p>
        </p:txBody>
      </p:sp>
    </p:spTree>
    <p:extLst>
      <p:ext uri="{BB962C8B-B14F-4D97-AF65-F5344CB8AC3E}">
        <p14:creationId xmlns:p14="http://schemas.microsoft.com/office/powerpoint/2010/main" val="3454437777"/>
      </p:ext>
    </p:extLst>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Package managers:</a:t>
            </a:r>
            <a:endParaRPr lang="pl-PL" dirty="0"/>
          </a:p>
          <a:p>
            <a:r>
              <a:rPr lang="en-US" b="1" dirty="0">
                <a:solidFill>
                  <a:schemeClr val="accent1"/>
                </a:solidFill>
              </a:rPr>
              <a:t>NPM </a:t>
            </a:r>
            <a:r>
              <a:rPr lang="en-US" dirty="0">
                <a:solidFill>
                  <a:schemeClr val="accent1"/>
                </a:solidFill>
              </a:rPr>
              <a:t>vs</a:t>
            </a:r>
            <a:r>
              <a:rPr lang="en-US" b="1" dirty="0">
                <a:solidFill>
                  <a:schemeClr val="accent1"/>
                </a:solidFill>
              </a:rPr>
              <a:t> YARN</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38</a:t>
            </a:fld>
            <a:endParaRPr lang="en-US" dirty="0">
              <a:solidFill>
                <a:srgbClr val="FFFFFF"/>
              </a:solidFill>
            </a:endParaRPr>
          </a:p>
        </p:txBody>
      </p:sp>
    </p:spTree>
    <p:extLst>
      <p:ext uri="{BB962C8B-B14F-4D97-AF65-F5344CB8AC3E}">
        <p14:creationId xmlns:p14="http://schemas.microsoft.com/office/powerpoint/2010/main" val="1691549269"/>
      </p:ext>
    </p:extLst>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NPM</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Package manager</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Public package repository</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Private packages</a:t>
            </a:r>
            <a:endParaRPr lang="pl-PL" dirty="0">
              <a:solidFill>
                <a:schemeClr val="accent3"/>
              </a:solidFill>
            </a:endParaRPr>
          </a:p>
          <a:p>
            <a:pPr>
              <a:spcBef>
                <a:spcPts val="1200"/>
              </a:spcBef>
              <a:buFont typeface="Amatic SC Regular" pitchFamily="2" charset="0"/>
              <a:buChar char="*"/>
            </a:pPr>
            <a:r>
              <a:rPr lang="pl-PL" dirty="0" err="1">
                <a:solidFill>
                  <a:schemeClr val="accent3"/>
                </a:solidFill>
              </a:rPr>
              <a:t>self</a:t>
            </a:r>
            <a:r>
              <a:rPr lang="pl-PL" dirty="0">
                <a:solidFill>
                  <a:schemeClr val="accent3"/>
                </a:solidFill>
              </a:rPr>
              <a:t>-hosting </a:t>
            </a:r>
            <a:r>
              <a:rPr lang="en-US" dirty="0">
                <a:solidFill>
                  <a:schemeClr val="accent3"/>
                </a:solidFill>
              </a:rPr>
              <a:t>repository</a:t>
            </a:r>
            <a:r>
              <a:rPr lang="pl-PL" dirty="0">
                <a:solidFill>
                  <a:schemeClr val="accent3"/>
                </a:solidFill>
              </a:rPr>
              <a:t> (</a:t>
            </a:r>
            <a:r>
              <a:rPr lang="pl-PL" dirty="0" err="1">
                <a:solidFill>
                  <a:schemeClr val="accent3"/>
                </a:solidFill>
              </a:rPr>
              <a:t>npm</a:t>
            </a:r>
            <a:r>
              <a:rPr lang="pl-PL" dirty="0">
                <a:solidFill>
                  <a:schemeClr val="accent3"/>
                </a:solidFill>
              </a:rPr>
              <a:t> Enterprise)</a:t>
            </a:r>
            <a:endParaRPr lang="pl-PL" sz="5000" dirty="0">
              <a:solidFill>
                <a:schemeClr val="accent3"/>
              </a:solidFill>
            </a:endParaRP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39</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4250561743"/>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a:t>Web</a:t>
            </a:r>
          </a:p>
        </p:txBody>
      </p:sp>
      <p:sp>
        <p:nvSpPr>
          <p:cNvPr id="4" name="Text Placeholder 3"/>
          <p:cNvSpPr>
            <a:spLocks noGrp="1"/>
          </p:cNvSpPr>
          <p:nvPr>
            <p:ph type="body" sz="quarter" idx="11"/>
          </p:nvPr>
        </p:nvSpPr>
        <p:spPr/>
        <p:txBody>
          <a:bodyPr/>
          <a:lstStyle/>
          <a:p>
            <a:r>
              <a:rPr lang="pl-PL" dirty="0"/>
              <a:t>Non-web</a:t>
            </a:r>
          </a:p>
        </p:txBody>
      </p:sp>
      <p:sp>
        <p:nvSpPr>
          <p:cNvPr id="5" name="Text Placeholder 4"/>
          <p:cNvSpPr>
            <a:spLocks noGrp="1"/>
          </p:cNvSpPr>
          <p:nvPr>
            <p:ph type="body" sz="quarter" idx="12"/>
          </p:nvPr>
        </p:nvSpPr>
        <p:spPr/>
        <p:txBody>
          <a:bodyPr/>
          <a:lstStyle/>
          <a:p>
            <a:r>
              <a:rPr lang="pl-PL" sz="5200" dirty="0">
                <a:latin typeface="+mn-lt"/>
              </a:rPr>
              <a:t>Both </a:t>
            </a:r>
            <a:r>
              <a:rPr lang="pl-PL" sz="5200" dirty="0">
                <a:solidFill>
                  <a:schemeClr val="accent4"/>
                </a:solidFill>
                <a:latin typeface="+mn-lt"/>
              </a:rPr>
              <a:t>client-</a:t>
            </a:r>
            <a:r>
              <a:rPr lang="pl-PL" sz="5200" dirty="0">
                <a:latin typeface="+mn-lt"/>
              </a:rPr>
              <a:t> (</a:t>
            </a:r>
            <a:r>
              <a:rPr lang="pl-PL" sz="5200" strike="sngStrike" dirty="0">
                <a:latin typeface="+mn-lt"/>
              </a:rPr>
              <a:t>interpreted</a:t>
            </a:r>
            <a:r>
              <a:rPr lang="pl-PL" sz="5200" dirty="0">
                <a:latin typeface="+mn-lt"/>
              </a:rPr>
              <a:t> compiled by browsers to IL nowadays) and </a:t>
            </a:r>
            <a:r>
              <a:rPr lang="pl-PL" sz="5200" dirty="0">
                <a:solidFill>
                  <a:schemeClr val="accent4"/>
                </a:solidFill>
                <a:latin typeface="+mn-lt"/>
              </a:rPr>
              <a:t>server-side</a:t>
            </a:r>
            <a:r>
              <a:rPr lang="pl-PL" sz="5200" dirty="0">
                <a:latin typeface="+mn-lt"/>
              </a:rPr>
              <a:t> (executed by node.js environment)</a:t>
            </a: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a:latin typeface="+mn-lt"/>
              </a:rPr>
              <a:t>Embedded scripting language (e.g. browsers extensions)</a:t>
            </a:r>
          </a:p>
          <a:p>
            <a:pPr marL="857250" lvl="0" indent="-857250">
              <a:buFont typeface="Amatic SC" pitchFamily="2" charset="0"/>
              <a:buChar char="*"/>
            </a:pPr>
            <a:r>
              <a:rPr lang="pl-PL" sz="5200" dirty="0">
                <a:latin typeface="+mn-lt"/>
              </a:rPr>
              <a:t>General purpose scripting language</a:t>
            </a:r>
          </a:p>
          <a:p>
            <a:pPr marL="857250" lvl="0" indent="-857250">
              <a:buFont typeface="Amatic SC" pitchFamily="2" charset="0"/>
              <a:buChar char="*"/>
            </a:pPr>
            <a:r>
              <a:rPr lang="pl-PL" sz="5200" dirty="0">
                <a:latin typeface="+mn-lt"/>
              </a:rPr>
              <a:t>Used as an application platform</a:t>
            </a:r>
          </a:p>
        </p:txBody>
      </p:sp>
      <p:sp>
        <p:nvSpPr>
          <p:cNvPr id="7" name="Text Placeholder 6"/>
          <p:cNvSpPr>
            <a:spLocks noGrp="1"/>
          </p:cNvSpPr>
          <p:nvPr>
            <p:ph type="body" sz="quarter" idx="14"/>
          </p:nvPr>
        </p:nvSpPr>
        <p:spPr/>
        <p:txBody>
          <a:bodyPr/>
          <a:lstStyle/>
          <a:p>
            <a:r>
              <a:rPr lang="pl-PL" sz="15000" dirty="0">
                <a:latin typeface="Sketch Gothic" panose="02000506040000020004" pitchFamily="50" charset="0"/>
              </a:rPr>
              <a:t>Execution Environments</a:t>
            </a:r>
          </a:p>
        </p:txBody>
      </p:sp>
      <p:sp>
        <p:nvSpPr>
          <p:cNvPr id="8" name="Footer Placeholder 7"/>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8"/>
          <p:cNvSpPr>
            <a:spLocks noGrp="1"/>
          </p:cNvSpPr>
          <p:nvPr>
            <p:ph type="dt" sz="half" idx="2"/>
          </p:nvPr>
        </p:nvSpPr>
        <p:spPr/>
        <p:txBody>
          <a:bodyPr/>
          <a:lstStyle/>
          <a:p>
            <a:r>
              <a:rPr lang="pl-PL" dirty="0"/>
              <a:t>October 2019</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JavaScript basics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92123275"/>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Yarn</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a Package manager</a:t>
            </a:r>
          </a:p>
          <a:p>
            <a:pPr>
              <a:spcBef>
                <a:spcPts val="1200"/>
              </a:spcBef>
              <a:buFont typeface="Amatic SC Regular" pitchFamily="2" charset="0"/>
              <a:buChar char="*"/>
            </a:pPr>
            <a:r>
              <a:rPr lang="en-US" dirty="0">
                <a:solidFill>
                  <a:schemeClr val="accent3"/>
                </a:solidFill>
              </a:rPr>
              <a:t>Optimized for performance, package caching</a:t>
            </a:r>
          </a:p>
          <a:p>
            <a:pPr>
              <a:spcBef>
                <a:spcPts val="1200"/>
              </a:spcBef>
              <a:buFont typeface="Amatic SC Regular" pitchFamily="2" charset="0"/>
              <a:buChar char="*"/>
            </a:pPr>
            <a:r>
              <a:rPr lang="en-US" dirty="0">
                <a:solidFill>
                  <a:schemeClr val="accent3"/>
                </a:solidFill>
              </a:rPr>
              <a:t>Lock file</a:t>
            </a:r>
            <a:endParaRPr lang="pl-PL" dirty="0">
              <a:solidFill>
                <a:schemeClr val="accent3"/>
              </a:solidFill>
            </a:endParaRP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40</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4</a:t>
            </a:r>
            <a:endParaRPr lang="pl-PL" kern="0" dirty="0">
              <a:latin typeface="Sketch Gothic" panose="02000506040000020004" pitchFamily="50" charset="0"/>
            </a:endParaRPr>
          </a:p>
        </p:txBody>
      </p:sp>
    </p:spTree>
    <p:extLst>
      <p:ext uri="{BB962C8B-B14F-4D97-AF65-F5344CB8AC3E}">
        <p14:creationId xmlns:p14="http://schemas.microsoft.com/office/powerpoint/2010/main" val="2226656151"/>
      </p:ext>
    </p:extLst>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5771" y="4838073"/>
            <a:ext cx="13589000" cy="6559270"/>
          </a:xfrm>
        </p:spPr>
        <p:txBody>
          <a:bodyPr/>
          <a:lstStyle/>
          <a:p>
            <a:pPr marL="0" lvl="0" indent="0" algn="ctr">
              <a:spcBef>
                <a:spcPct val="0"/>
              </a:spcBef>
              <a:buSzTx/>
              <a:buNone/>
            </a:pPr>
            <a:r>
              <a:rPr lang="en-US" sz="15000" dirty="0">
                <a:sym typeface="Novecento wide Book" charset="0"/>
              </a:rPr>
              <a:t>Both use</a:t>
            </a:r>
            <a:endParaRPr lang="pl-PL" sz="15000" dirty="0">
              <a:sym typeface="Novecento wide Book" charset="0"/>
            </a:endParaRPr>
          </a:p>
          <a:p>
            <a:pPr marL="0" lvl="0" indent="0" algn="ctr">
              <a:spcBef>
                <a:spcPct val="0"/>
              </a:spcBef>
              <a:buSzTx/>
              <a:buNone/>
            </a:pPr>
            <a:r>
              <a:rPr lang="en-US" sz="15000" b="1" dirty="0" err="1">
                <a:solidFill>
                  <a:srgbClr val="ECB100"/>
                </a:solidFill>
                <a:sym typeface="Novecento wide Book" charset="0"/>
              </a:rPr>
              <a:t>Package.json</a:t>
            </a:r>
            <a:endParaRPr lang="pl-PL" sz="15000" b="1" i="1" dirty="0">
              <a:sym typeface="Novecento wide Book" charset="0"/>
            </a:endParaRP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41</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 name="Picture 3">
            <a:extLst>
              <a:ext uri="{FF2B5EF4-FFF2-40B4-BE49-F238E27FC236}">
                <a16:creationId xmlns:a16="http://schemas.microsoft.com/office/drawing/2014/main" id="{0D3A8D36-4EEB-4504-8182-8682418A8B8B}"/>
              </a:ext>
            </a:extLst>
          </p:cNvPr>
          <p:cNvPicPr>
            <a:picLocks noChangeAspect="1"/>
          </p:cNvPicPr>
          <p:nvPr/>
        </p:nvPicPr>
        <p:blipFill>
          <a:blip r:embed="rId3"/>
          <a:stretch>
            <a:fillRect/>
          </a:stretch>
        </p:blipFill>
        <p:spPr>
          <a:xfrm>
            <a:off x="13994771" y="3974166"/>
            <a:ext cx="6960858" cy="6559270"/>
          </a:xfrm>
          <a:prstGeom prst="rect">
            <a:avLst/>
          </a:prstGeom>
          <a:ln w="12700">
            <a:solidFill>
              <a:schemeClr val="accent3"/>
            </a:solidFill>
          </a:ln>
        </p:spPr>
      </p:pic>
    </p:spTree>
    <p:extLst>
      <p:ext uri="{BB962C8B-B14F-4D97-AF65-F5344CB8AC3E}">
        <p14:creationId xmlns:p14="http://schemas.microsoft.com/office/powerpoint/2010/main" val="3583467820"/>
      </p:ext>
    </p:extLst>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Task Runners:</a:t>
            </a:r>
            <a:endParaRPr lang="pl-PL" dirty="0"/>
          </a:p>
          <a:p>
            <a:r>
              <a:rPr lang="en-US" b="1" dirty="0">
                <a:solidFill>
                  <a:schemeClr val="accent1"/>
                </a:solidFill>
              </a:rPr>
              <a:t>Grunt, Gulp, DIY scripts</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42</a:t>
            </a:fld>
            <a:endParaRPr lang="en-US" dirty="0">
              <a:solidFill>
                <a:srgbClr val="FFFFFF"/>
              </a:solidFill>
            </a:endParaRPr>
          </a:p>
        </p:txBody>
      </p:sp>
    </p:spTree>
    <p:extLst>
      <p:ext uri="{BB962C8B-B14F-4D97-AF65-F5344CB8AC3E}">
        <p14:creationId xmlns:p14="http://schemas.microsoft.com/office/powerpoint/2010/main" val="1347685566"/>
      </p:ext>
    </p:extLst>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Grunt</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Declarative configuration</a:t>
            </a:r>
          </a:p>
          <a:p>
            <a:pPr>
              <a:spcBef>
                <a:spcPts val="1200"/>
              </a:spcBef>
              <a:buFont typeface="Amatic SC Regular" pitchFamily="2" charset="0"/>
              <a:buChar char="*"/>
            </a:pPr>
            <a:r>
              <a:rPr lang="en-US" dirty="0">
                <a:solidFill>
                  <a:schemeClr val="accent3"/>
                </a:solidFill>
              </a:rPr>
              <a:t>File-based processing</a:t>
            </a:r>
          </a:p>
          <a:p>
            <a:pPr>
              <a:spcBef>
                <a:spcPts val="1200"/>
              </a:spcBef>
              <a:buFont typeface="Amatic SC Regular" pitchFamily="2" charset="0"/>
              <a:buChar char="*"/>
            </a:pPr>
            <a:r>
              <a:rPr lang="en-US" dirty="0">
                <a:solidFill>
                  <a:schemeClr val="accent3"/>
                </a:solidFill>
              </a:rPr>
              <a:t>Relies on plugins</a:t>
            </a: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43</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1026" name="Picture 2" descr="https://gruntjs.com/img/og.png">
            <a:extLst>
              <a:ext uri="{FF2B5EF4-FFF2-40B4-BE49-F238E27FC236}">
                <a16:creationId xmlns:a16="http://schemas.microsoft.com/office/drawing/2014/main" id="{B5207E7E-864E-4BBC-9979-E9C6E62A3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0256" y="4582885"/>
            <a:ext cx="6110515" cy="611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096885"/>
      </p:ext>
    </p:extLst>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Gulp</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Configuration = Code</a:t>
            </a:r>
          </a:p>
          <a:p>
            <a:pPr>
              <a:spcBef>
                <a:spcPts val="1200"/>
              </a:spcBef>
              <a:buFont typeface="Amatic SC Regular" pitchFamily="2" charset="0"/>
              <a:buChar char="*"/>
            </a:pPr>
            <a:r>
              <a:rPr lang="en-US" dirty="0">
                <a:solidFill>
                  <a:schemeClr val="accent3"/>
                </a:solidFill>
              </a:rPr>
              <a:t>In-memory, stream-based processing</a:t>
            </a:r>
          </a:p>
          <a:p>
            <a:pPr>
              <a:spcBef>
                <a:spcPts val="1200"/>
              </a:spcBef>
              <a:buFont typeface="Amatic SC Regular" pitchFamily="2" charset="0"/>
              <a:buChar char="*"/>
            </a:pPr>
            <a:r>
              <a:rPr lang="en-US" dirty="0">
                <a:solidFill>
                  <a:schemeClr val="accent3"/>
                </a:solidFill>
              </a:rPr>
              <a:t>Still relies on plugins</a:t>
            </a: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44</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8</a:t>
            </a:r>
            <a:endParaRPr lang="pl-PL" kern="0" dirty="0">
              <a:latin typeface="Sketch Gothic" panose="02000506040000020004" pitchFamily="50" charset="0"/>
            </a:endParaRPr>
          </a:p>
        </p:txBody>
      </p:sp>
      <p:pic>
        <p:nvPicPr>
          <p:cNvPr id="2050" name="Picture 2" descr="https://raw.githubusercontent.com/gulpjs/artwork/master/gulp-2x.png">
            <a:extLst>
              <a:ext uri="{FF2B5EF4-FFF2-40B4-BE49-F238E27FC236}">
                <a16:creationId xmlns:a16="http://schemas.microsoft.com/office/drawing/2014/main" id="{C08E2919-E083-4FBB-9542-DDAB908FA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0800" y="3808519"/>
            <a:ext cx="3109686" cy="695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24126"/>
      </p:ext>
    </p:extLst>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DIY (</a:t>
            </a:r>
            <a:r>
              <a:rPr lang="en-US" sz="16600" b="1" dirty="0" err="1">
                <a:solidFill>
                  <a:schemeClr val="accent4"/>
                </a:solidFill>
              </a:rPr>
              <a:t>npm</a:t>
            </a:r>
            <a:r>
              <a:rPr lang="en-US" sz="16600" b="1" dirty="0">
                <a:solidFill>
                  <a:schemeClr val="accent4"/>
                </a:solidFill>
              </a:rPr>
              <a:t>) scripts</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your code</a:t>
            </a:r>
          </a:p>
          <a:p>
            <a:pPr>
              <a:spcBef>
                <a:spcPts val="1200"/>
              </a:spcBef>
              <a:buFont typeface="Amatic SC Regular" pitchFamily="2" charset="0"/>
              <a:buChar char="*"/>
            </a:pPr>
            <a:r>
              <a:rPr lang="en-US" dirty="0">
                <a:solidFill>
                  <a:schemeClr val="accent3"/>
                </a:solidFill>
              </a:rPr>
              <a:t>Or a single command line</a:t>
            </a:r>
          </a:p>
          <a:p>
            <a:pPr>
              <a:spcBef>
                <a:spcPts val="1200"/>
              </a:spcBef>
              <a:buFont typeface="Amatic SC Regular" pitchFamily="2" charset="0"/>
              <a:buChar char="*"/>
            </a:pPr>
            <a:r>
              <a:rPr lang="en-US" dirty="0">
                <a:solidFill>
                  <a:schemeClr val="accent3"/>
                </a:solidFill>
              </a:rPr>
              <a:t>Executed by NPM</a:t>
            </a: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45</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9</a:t>
            </a:r>
            <a:endParaRPr lang="pl-PL" kern="0" dirty="0">
              <a:latin typeface="Sketch Gothic" panose="02000506040000020004" pitchFamily="50" charset="0"/>
            </a:endParaRPr>
          </a:p>
        </p:txBody>
      </p:sp>
    </p:spTree>
    <p:extLst>
      <p:ext uri="{BB962C8B-B14F-4D97-AF65-F5344CB8AC3E}">
        <p14:creationId xmlns:p14="http://schemas.microsoft.com/office/powerpoint/2010/main" val="2665097505"/>
      </p:ext>
    </p:extLst>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Compilers/</a:t>
            </a:r>
            <a:r>
              <a:rPr lang="en-US" dirty="0" err="1"/>
              <a:t>Transpilers</a:t>
            </a:r>
            <a:r>
              <a:rPr lang="en-US" dirty="0"/>
              <a:t>:</a:t>
            </a:r>
            <a:endParaRPr lang="pl-PL" dirty="0"/>
          </a:p>
          <a:p>
            <a:r>
              <a:rPr lang="en-US" b="1" dirty="0">
                <a:solidFill>
                  <a:schemeClr val="accent1"/>
                </a:solidFill>
              </a:rPr>
              <a:t>Millions of them</a:t>
            </a:r>
          </a:p>
          <a:p>
            <a:pPr lvl="0"/>
            <a:r>
              <a:rPr lang="en-US" sz="5000" dirty="0">
                <a:solidFill>
                  <a:srgbClr val="F0AA1F"/>
                </a:solidFill>
                <a:sym typeface="Oswald Light" charset="0"/>
              </a:rPr>
              <a:t>(but mainly </a:t>
            </a:r>
            <a:r>
              <a:rPr lang="en-US" sz="5000" b="1" dirty="0">
                <a:solidFill>
                  <a:srgbClr val="F0AA1F"/>
                </a:solidFill>
                <a:sym typeface="Oswald Light" charset="0"/>
              </a:rPr>
              <a:t>Babel</a:t>
            </a:r>
            <a:r>
              <a:rPr lang="en-US" sz="5000" dirty="0">
                <a:solidFill>
                  <a:srgbClr val="F0AA1F"/>
                </a:solidFill>
                <a:sym typeface="Oswald Light" charset="0"/>
              </a:rPr>
              <a:t>)</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10</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46</a:t>
            </a:fld>
            <a:endParaRPr lang="en-US" dirty="0">
              <a:solidFill>
                <a:srgbClr val="FFFFFF"/>
              </a:solidFill>
            </a:endParaRPr>
          </a:p>
        </p:txBody>
      </p:sp>
    </p:spTree>
    <p:extLst>
      <p:ext uri="{BB962C8B-B14F-4D97-AF65-F5344CB8AC3E}">
        <p14:creationId xmlns:p14="http://schemas.microsoft.com/office/powerpoint/2010/main" val="578196414"/>
      </p:ext>
    </p:extLst>
  </p:cSld>
  <p:clrMapOvr>
    <a:masterClrMapping/>
  </p:clrMapOvr>
  <p:transition spd="slow">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Babel</a:t>
            </a:r>
          </a:p>
          <a:p>
            <a:pPr marL="0" lvl="0" indent="0" algn="ctr">
              <a:spcBef>
                <a:spcPct val="0"/>
              </a:spcBef>
              <a:buSzTx/>
              <a:buNone/>
            </a:pPr>
            <a:r>
              <a:rPr lang="en-US" sz="15000" dirty="0">
                <a:sym typeface="Novecento wide Book" charset="0"/>
              </a:rPr>
              <a:t>Cutting edge JS</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47</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4285400522"/>
      </p:ext>
    </p:extLst>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Typescript</a:t>
            </a:r>
          </a:p>
          <a:p>
            <a:pPr marL="0" lvl="0" indent="0" algn="ctr">
              <a:spcBef>
                <a:spcPct val="0"/>
              </a:spcBef>
              <a:buSzTx/>
              <a:buNone/>
            </a:pPr>
            <a:r>
              <a:rPr lang="en-US" sz="15000" dirty="0">
                <a:sym typeface="Novecento wide Book" charset="0"/>
              </a:rPr>
              <a:t>Cutting edge JS (with types)</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48</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12</a:t>
            </a:r>
            <a:endParaRPr lang="pl-PL" kern="0" dirty="0">
              <a:latin typeface="Sketch Gothic" panose="02000506040000020004" pitchFamily="50" charset="0"/>
            </a:endParaRPr>
          </a:p>
        </p:txBody>
      </p:sp>
    </p:spTree>
    <p:extLst>
      <p:ext uri="{BB962C8B-B14F-4D97-AF65-F5344CB8AC3E}">
        <p14:creationId xmlns:p14="http://schemas.microsoft.com/office/powerpoint/2010/main" val="4260468602"/>
      </p:ext>
    </p:extLst>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The rest</a:t>
            </a:r>
          </a:p>
          <a:p>
            <a:pPr lvl="0">
              <a:spcBef>
                <a:spcPts val="1200"/>
              </a:spcBef>
              <a:buFont typeface="Amatic SC Regular" pitchFamily="2" charset="0"/>
              <a:buChar char="*"/>
            </a:pPr>
            <a:r>
              <a:rPr lang="en-US" dirty="0"/>
              <a:t>‘alternative’ JS syntax languages (ex. – </a:t>
            </a:r>
            <a:r>
              <a:rPr lang="en-US" dirty="0" err="1"/>
              <a:t>CoffeeScript</a:t>
            </a:r>
            <a:r>
              <a:rPr lang="en-US" dirty="0"/>
              <a:t>)</a:t>
            </a:r>
          </a:p>
          <a:p>
            <a:pPr lvl="0">
              <a:spcBef>
                <a:spcPts val="1200"/>
              </a:spcBef>
              <a:buFont typeface="Amatic SC Regular" pitchFamily="2" charset="0"/>
              <a:buChar char="*"/>
            </a:pPr>
            <a:r>
              <a:rPr lang="en-US" dirty="0"/>
              <a:t>Full blown runtime environments (Scala.js, Elm)</a:t>
            </a: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49</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13</a:t>
            </a:r>
            <a:endParaRPr lang="pl-PL" kern="0" dirty="0">
              <a:latin typeface="Sketch Gothic" panose="02000506040000020004" pitchFamily="50" charset="0"/>
            </a:endParaRPr>
          </a:p>
        </p:txBody>
      </p:sp>
    </p:spTree>
    <p:extLst>
      <p:ext uri="{BB962C8B-B14F-4D97-AF65-F5344CB8AC3E}">
        <p14:creationId xmlns:p14="http://schemas.microsoft.com/office/powerpoint/2010/main" val="696353970"/>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rPr lang="pl-PL" b="1" dirty="0">
                <a:solidFill>
                  <a:schemeClr val="accent4"/>
                </a:solidFill>
                <a:latin typeface="Amatic SC Regular" pitchFamily="2" charset="0"/>
              </a:rPr>
              <a:t>OLOO</a:t>
            </a:r>
            <a:r>
              <a:rPr lang="pl-PL" b="1" dirty="0">
                <a:solidFill>
                  <a:schemeClr val="accent5"/>
                </a:solidFill>
                <a:latin typeface="Amatic SC Regular" pitchFamily="2" charset="0"/>
              </a:rPr>
              <a:t>*</a:t>
            </a:r>
            <a:r>
              <a:rPr lang="pl-PL" b="1" dirty="0">
                <a:solidFill>
                  <a:schemeClr val="accent4"/>
                </a:solidFill>
                <a:latin typeface="Amatic SC Regular" pitchFamily="2" charset="0"/>
              </a:rPr>
              <a:t> („can do”) </a:t>
            </a:r>
          </a:p>
        </p:txBody>
      </p:sp>
      <p:sp>
        <p:nvSpPr>
          <p:cNvPr id="4" name="Text Placeholder 3"/>
          <p:cNvSpPr>
            <a:spLocks noGrp="1"/>
          </p:cNvSpPr>
          <p:nvPr>
            <p:ph type="body" sz="quarter" idx="28"/>
          </p:nvPr>
        </p:nvSpPr>
        <p:spPr/>
        <p:txBody>
          <a:bodyPr/>
          <a:lstStyle/>
          <a:p>
            <a:r>
              <a:rPr lang="pl-PL" dirty="0">
                <a:solidFill>
                  <a:schemeClr val="accent3"/>
                </a:solidFill>
                <a:latin typeface="Amatic SC Regular" pitchFamily="2" charset="0"/>
              </a:rPr>
              <a:t>Inheritance („is a”)</a:t>
            </a:r>
          </a:p>
        </p:txBody>
      </p:sp>
      <p:sp>
        <p:nvSpPr>
          <p:cNvPr id="5" name="Text Placeholder 4"/>
          <p:cNvSpPr>
            <a:spLocks noGrp="1"/>
          </p:cNvSpPr>
          <p:nvPr>
            <p:ph type="body" sz="quarter" idx="29"/>
          </p:nvPr>
        </p:nvSpPr>
        <p:spPr/>
        <p:txBody>
          <a:bodyPr/>
          <a:lstStyle/>
          <a:p>
            <a:pPr>
              <a:buFont typeface="Amatic SC" pitchFamily="2" charset="0"/>
              <a:buChar char="*"/>
            </a:pPr>
            <a:r>
              <a:rPr lang="pl-PL" dirty="0">
                <a:latin typeface="+mn-lt"/>
              </a:rPr>
              <a:t>Creating objects directly from other objects</a:t>
            </a:r>
          </a:p>
          <a:p>
            <a:pPr>
              <a:buFont typeface="Amatic SC" pitchFamily="2" charset="0"/>
              <a:buChar char="*"/>
            </a:pPr>
            <a:r>
              <a:rPr lang="pl-PL" dirty="0">
                <a:latin typeface="+mn-lt"/>
              </a:rPr>
              <a:t>Behaviour delegation</a:t>
            </a:r>
          </a:p>
          <a:p>
            <a:pPr>
              <a:buFont typeface="Amatic SC" pitchFamily="2" charset="0"/>
              <a:buChar char="*"/>
            </a:pPr>
            <a:r>
              <a:rPr lang="pl-PL" dirty="0">
                <a:latin typeface="+mn-lt"/>
              </a:rPr>
              <a:t>Composability</a:t>
            </a:r>
          </a:p>
          <a:p>
            <a:pPr>
              <a:buFont typeface="Amatic SC" pitchFamily="2" charset="0"/>
              <a:buChar char="*"/>
            </a:pPr>
            <a:r>
              <a:rPr lang="pl-PL" dirty="0">
                <a:latin typeface="+mn-lt"/>
              </a:rPr>
              <a:t>Extending objects dynamically</a:t>
            </a:r>
          </a:p>
        </p:txBody>
      </p:sp>
      <p:sp>
        <p:nvSpPr>
          <p:cNvPr id="6" name="Text Placeholder 5"/>
          <p:cNvSpPr>
            <a:spLocks noGrp="1"/>
          </p:cNvSpPr>
          <p:nvPr>
            <p:ph type="body" sz="quarter" idx="30"/>
          </p:nvPr>
        </p:nvSpPr>
        <p:spPr/>
        <p:txBody>
          <a:bodyPr/>
          <a:lstStyle/>
          <a:p>
            <a:pPr>
              <a:buFont typeface="Amatic SC" pitchFamily="2" charset="0"/>
              <a:buChar char="*"/>
            </a:pPr>
            <a:r>
              <a:rPr lang="pl-PL" dirty="0">
                <a:latin typeface="+mn-lt"/>
              </a:rPr>
              <a:t>Tightly couples base class with inherited ones</a:t>
            </a:r>
          </a:p>
          <a:p>
            <a:pPr>
              <a:buFont typeface="Amatic SC" pitchFamily="2" charset="0"/>
              <a:buChar char="*"/>
            </a:pPr>
            <a:r>
              <a:rPr lang="pl-PL" dirty="0">
                <a:latin typeface="+mn-lt"/>
              </a:rPr>
              <a:t>Must know the desired properties of inherited object before instantiation</a:t>
            </a:r>
          </a:p>
          <a:p>
            <a:endParaRPr lang="pl-PL" dirty="0">
              <a:latin typeface="+mn-lt"/>
            </a:endParaRPr>
          </a:p>
          <a:p>
            <a:endParaRPr lang="pl-PL" dirty="0">
              <a:latin typeface="+mn-lt"/>
            </a:endParaRPr>
          </a:p>
        </p:txBody>
      </p:sp>
      <p:sp>
        <p:nvSpPr>
          <p:cNvPr id="7" name="Footer Placeholder 6"/>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8" name="Date Placeholder 7"/>
          <p:cNvSpPr>
            <a:spLocks noGrp="1"/>
          </p:cNvSpPr>
          <p:nvPr>
            <p:ph type="dt" sz="half" idx="2"/>
          </p:nvPr>
        </p:nvSpPr>
        <p:spPr/>
        <p:txBody>
          <a:bodyPr/>
          <a:lstStyle/>
          <a:p>
            <a:r>
              <a:rPr lang="pl-PL" dirty="0"/>
              <a:t>October 2019</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JavaScript basics</a:t>
            </a: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
        <p:nvSpPr>
          <p:cNvPr id="12"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a:solidFill>
                  <a:schemeClr val="accent5"/>
                </a:solidFill>
                <a:latin typeface="Amatic SC Regular" pitchFamily="2" charset="0"/>
              </a:rPr>
              <a:t>* </a:t>
            </a:r>
            <a:r>
              <a:rPr lang="pl-PL" sz="4000" b="1" kern="0" dirty="0">
                <a:solidFill>
                  <a:schemeClr val="accent3"/>
                </a:solidFill>
                <a:latin typeface="Amatic SC Regular" pitchFamily="2" charset="0"/>
              </a:rPr>
              <a:t>objects-linked-to-other-objects</a:t>
            </a:r>
            <a:endParaRPr lang="pl-PL" sz="4000" b="1" kern="0" dirty="0">
              <a:solidFill>
                <a:schemeClr val="accent5"/>
              </a:solidFill>
              <a:latin typeface="Amatic SC Regular" pitchFamily="2" charset="0"/>
            </a:endParaRPr>
          </a:p>
        </p:txBody>
      </p:sp>
      <p:sp>
        <p:nvSpPr>
          <p:cNvPr id="14" name="Text Placeholder 6"/>
          <p:cNvSpPr txBox="1">
            <a:spLocks/>
          </p:cNvSpPr>
          <p:nvPr/>
        </p:nvSpPr>
        <p:spPr>
          <a:xfrm>
            <a:off x="2398713" y="2155628"/>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pl-PL" sz="13000" kern="0" dirty="0">
                <a:latin typeface="Sketch Gothic" panose="02000506040000020004" pitchFamily="50" charset="0"/>
              </a:rPr>
              <a:t>OOP</a:t>
            </a:r>
          </a:p>
        </p:txBody>
      </p:sp>
    </p:spTree>
    <p:extLst>
      <p:ext uri="{BB962C8B-B14F-4D97-AF65-F5344CB8AC3E}">
        <p14:creationId xmlns:p14="http://schemas.microsoft.com/office/powerpoint/2010/main" val="1857754836"/>
      </p:ext>
    </p:extLst>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Bundlers:</a:t>
            </a:r>
            <a:endParaRPr lang="pl-PL" dirty="0"/>
          </a:p>
          <a:p>
            <a:r>
              <a:rPr lang="en-US" b="1" dirty="0">
                <a:solidFill>
                  <a:schemeClr val="accent1"/>
                </a:solidFill>
              </a:rPr>
              <a:t>The ‘pack it for the browser’ gizmo</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50</a:t>
            </a:fld>
            <a:endParaRPr lang="en-US" dirty="0">
              <a:solidFill>
                <a:srgbClr val="FFFFFF"/>
              </a:solidFill>
            </a:endParaRPr>
          </a:p>
        </p:txBody>
      </p:sp>
    </p:spTree>
    <p:extLst>
      <p:ext uri="{BB962C8B-B14F-4D97-AF65-F5344CB8AC3E}">
        <p14:creationId xmlns:p14="http://schemas.microsoft.com/office/powerpoint/2010/main" val="1985452625"/>
      </p:ext>
    </p:extLst>
  </p:cSld>
  <p:clrMapOvr>
    <a:masterClrMapping/>
  </p:clrMapOvr>
  <p:transition spd="slow">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Before</a:t>
            </a:r>
          </a:p>
          <a:p>
            <a:pPr lvl="0">
              <a:spcBef>
                <a:spcPts val="1200"/>
              </a:spcBef>
              <a:buFont typeface="Amatic SC Regular" pitchFamily="2" charset="0"/>
              <a:buChar char="*"/>
            </a:pPr>
            <a:r>
              <a:rPr lang="en-US" dirty="0"/>
              <a:t>&lt;script&gt;, &lt;link&gt;, &lt;style&gt; managed by hand</a:t>
            </a:r>
          </a:p>
          <a:p>
            <a:pPr lvl="0">
              <a:spcBef>
                <a:spcPts val="1200"/>
              </a:spcBef>
              <a:buFont typeface="Amatic SC Regular" pitchFamily="2" charset="0"/>
              <a:buChar char="*"/>
            </a:pPr>
            <a:r>
              <a:rPr lang="en-US" dirty="0"/>
              <a:t>Should A.js be before, or after B.js?</a:t>
            </a:r>
          </a:p>
          <a:p>
            <a:pPr lvl="0">
              <a:spcBef>
                <a:spcPts val="1200"/>
              </a:spcBef>
              <a:buFont typeface="Amatic SC Regular" pitchFamily="2" charset="0"/>
              <a:buChar char="*"/>
            </a:pPr>
            <a:r>
              <a:rPr lang="en-US" dirty="0"/>
              <a:t>Global variables</a:t>
            </a: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51</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15</a:t>
            </a:r>
            <a:endParaRPr lang="pl-PL" kern="0" dirty="0">
              <a:latin typeface="Sketch Gothic" panose="02000506040000020004" pitchFamily="50" charset="0"/>
            </a:endParaRPr>
          </a:p>
        </p:txBody>
      </p:sp>
    </p:spTree>
    <p:extLst>
      <p:ext uri="{BB962C8B-B14F-4D97-AF65-F5344CB8AC3E}">
        <p14:creationId xmlns:p14="http://schemas.microsoft.com/office/powerpoint/2010/main" val="2052130635"/>
      </p:ext>
    </p:extLst>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After (</a:t>
            </a:r>
            <a:r>
              <a:rPr lang="en-US" sz="16600" b="1" dirty="0" err="1">
                <a:solidFill>
                  <a:schemeClr val="accent4"/>
                </a:solidFill>
              </a:rPr>
              <a:t>Webpack</a:t>
            </a:r>
            <a:r>
              <a:rPr lang="en-US" sz="16600" b="1" dirty="0">
                <a:solidFill>
                  <a:schemeClr val="accent4"/>
                </a:solidFill>
              </a:rPr>
              <a:t>)</a:t>
            </a:r>
          </a:p>
          <a:p>
            <a:pPr lvl="0">
              <a:spcBef>
                <a:spcPts val="1200"/>
              </a:spcBef>
              <a:buFont typeface="Amatic SC Regular" pitchFamily="2" charset="0"/>
              <a:buChar char="*"/>
            </a:pPr>
            <a:r>
              <a:rPr lang="en-US" dirty="0"/>
              <a:t>Look Ma, a single JS file!</a:t>
            </a:r>
          </a:p>
          <a:p>
            <a:pPr lvl="0">
              <a:spcBef>
                <a:spcPts val="1200"/>
              </a:spcBef>
              <a:buFont typeface="Amatic SC Regular" pitchFamily="2" charset="0"/>
              <a:buChar char="*"/>
            </a:pPr>
            <a:r>
              <a:rPr lang="en-US" dirty="0"/>
              <a:t>And a cryptic Declarative + Code based configuration</a:t>
            </a: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52</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16</a:t>
            </a:r>
            <a:endParaRPr lang="pl-PL" kern="0" dirty="0">
              <a:latin typeface="Sketch Gothic" panose="02000506040000020004" pitchFamily="50" charset="0"/>
            </a:endParaRPr>
          </a:p>
        </p:txBody>
      </p:sp>
      <p:pic>
        <p:nvPicPr>
          <p:cNvPr id="3074" name="Picture 2" descr="https://avatars0.githubusercontent.com/u/25012217?s=280&amp;v=4">
            <a:extLst>
              <a:ext uri="{FF2B5EF4-FFF2-40B4-BE49-F238E27FC236}">
                <a16:creationId xmlns:a16="http://schemas.microsoft.com/office/drawing/2014/main" id="{7FDD5BBC-1CA7-45CF-95C0-776C852AA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6658" y="8591202"/>
            <a:ext cx="3230683" cy="323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5090"/>
      </p:ext>
    </p:extLst>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a:t>
            </a:r>
            <a:r>
              <a:rPr lang="en-US" kern="0" dirty="0">
                <a:latin typeface="Sketch Gothic" panose="02000506040000020004" pitchFamily="50" charset="0"/>
              </a:rPr>
              <a:t>7</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Basic </a:t>
            </a:r>
            <a:r>
              <a:rPr lang="en-US" sz="6500" dirty="0" err="1"/>
              <a:t>webpack</a:t>
            </a:r>
            <a:r>
              <a:rPr lang="en-US" sz="6500" dirty="0"/>
              <a:t> configuration</a:t>
            </a:r>
            <a:endParaRPr lang="pl-PL" sz="6500" dirty="0"/>
          </a:p>
          <a:p>
            <a:endParaRPr lang="pl-PL" sz="6500" dirty="0"/>
          </a:p>
          <a:p>
            <a:endParaRPr lang="pl-PL" sz="6500" dirty="0"/>
          </a:p>
          <a:p>
            <a:r>
              <a:rPr lang="pl-PL" sz="4400" dirty="0"/>
              <a:t>source available: 0</a:t>
            </a:r>
            <a:r>
              <a:rPr lang="en-US" sz="4400" dirty="0"/>
              <a:t>0</a:t>
            </a:r>
            <a:r>
              <a:rPr lang="pl-PL" sz="4400" dirty="0"/>
              <a:t>-base</a:t>
            </a:r>
          </a:p>
        </p:txBody>
      </p:sp>
    </p:spTree>
    <p:extLst>
      <p:ext uri="{BB962C8B-B14F-4D97-AF65-F5344CB8AC3E}">
        <p14:creationId xmlns:p14="http://schemas.microsoft.com/office/powerpoint/2010/main" val="119517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Tests:</a:t>
            </a:r>
            <a:endParaRPr lang="pl-PL" dirty="0"/>
          </a:p>
          <a:p>
            <a:r>
              <a:rPr lang="en-US" dirty="0"/>
              <a:t>need a guide to choose</a:t>
            </a:r>
          </a:p>
          <a:p>
            <a:r>
              <a:rPr lang="en-US" dirty="0"/>
              <a:t>a tool</a:t>
            </a:r>
            <a:r>
              <a:rPr lang="en-US" b="1" dirty="0">
                <a:solidFill>
                  <a:schemeClr val="accent1"/>
                </a:solidFill>
              </a:rPr>
              <a:t> </a:t>
            </a:r>
            <a:r>
              <a:rPr lang="en-US" dirty="0"/>
              <a:t>to</a:t>
            </a:r>
            <a:r>
              <a:rPr lang="en-US" b="1" dirty="0">
                <a:solidFill>
                  <a:schemeClr val="accent1"/>
                </a:solidFill>
              </a:rPr>
              <a:t> just run them</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54</a:t>
            </a:fld>
            <a:endParaRPr lang="en-US" dirty="0">
              <a:solidFill>
                <a:srgbClr val="FFFFFF"/>
              </a:solidFill>
            </a:endParaRPr>
          </a:p>
        </p:txBody>
      </p:sp>
    </p:spTree>
    <p:extLst>
      <p:ext uri="{BB962C8B-B14F-4D97-AF65-F5344CB8AC3E}">
        <p14:creationId xmlns:p14="http://schemas.microsoft.com/office/powerpoint/2010/main" val="998919734"/>
      </p:ext>
    </p:extLst>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test runners (mocha, jasmine, jest, karma)</a:t>
            </a:r>
          </a:p>
          <a:p>
            <a:pPr lvl="0">
              <a:spcBef>
                <a:spcPts val="1200"/>
              </a:spcBef>
              <a:buFont typeface="Amatic SC Regular" pitchFamily="2" charset="0"/>
              <a:buChar char="*"/>
            </a:pPr>
            <a:r>
              <a:rPr lang="en-US" dirty="0"/>
              <a:t>The ‘actual’ tests (mocha, jasmine, jest)</a:t>
            </a:r>
          </a:p>
          <a:p>
            <a:pPr lvl="0">
              <a:spcBef>
                <a:spcPts val="1200"/>
              </a:spcBef>
              <a:buFont typeface="Amatic SC Regular" pitchFamily="2" charset="0"/>
              <a:buChar char="*"/>
            </a:pPr>
            <a:r>
              <a:rPr lang="en-US" dirty="0"/>
              <a:t>assertions (chai, jasmine, jest)</a:t>
            </a:r>
          </a:p>
          <a:p>
            <a:pPr lvl="0">
              <a:spcBef>
                <a:spcPts val="1200"/>
              </a:spcBef>
              <a:buFont typeface="Amatic SC Regular" pitchFamily="2" charset="0"/>
              <a:buChar char="*"/>
            </a:pPr>
            <a:r>
              <a:rPr lang="en-US" dirty="0"/>
              <a:t>snapshot testing (jest, ava)</a:t>
            </a: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55</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19</a:t>
            </a:r>
            <a:endParaRPr lang="pl-PL" kern="0" dirty="0">
              <a:latin typeface="Sketch Gothic" panose="02000506040000020004" pitchFamily="50" charset="0"/>
            </a:endParaRPr>
          </a:p>
        </p:txBody>
      </p:sp>
    </p:spTree>
    <p:extLst>
      <p:ext uri="{BB962C8B-B14F-4D97-AF65-F5344CB8AC3E}">
        <p14:creationId xmlns:p14="http://schemas.microsoft.com/office/powerpoint/2010/main" val="2650115349"/>
      </p:ext>
    </p:extLst>
  </p:cSld>
  <p:clrMapOvr>
    <a:masterClrMapping/>
  </p:clrMapOvr>
  <p:transition spd="med">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Mocks, spies (</a:t>
            </a:r>
            <a:r>
              <a:rPr lang="en-US" dirty="0" err="1"/>
              <a:t>sinon</a:t>
            </a:r>
            <a:r>
              <a:rPr lang="en-US" dirty="0"/>
              <a:t>, jasmine, jest)</a:t>
            </a:r>
          </a:p>
          <a:p>
            <a:pPr lvl="0">
              <a:spcBef>
                <a:spcPts val="1200"/>
              </a:spcBef>
              <a:buFont typeface="Amatic SC Regular" pitchFamily="2" charset="0"/>
              <a:buChar char="*"/>
            </a:pPr>
            <a:r>
              <a:rPr lang="en-US" dirty="0"/>
              <a:t>code coverage (</a:t>
            </a:r>
            <a:r>
              <a:rPr lang="en-US" dirty="0" err="1"/>
              <a:t>istanbul</a:t>
            </a:r>
            <a:r>
              <a:rPr lang="en-US" dirty="0"/>
              <a:t>)</a:t>
            </a:r>
          </a:p>
          <a:p>
            <a:pPr lvl="0">
              <a:spcBef>
                <a:spcPts val="1200"/>
              </a:spcBef>
              <a:buFont typeface="Amatic SC Regular" pitchFamily="2" charset="0"/>
              <a:buChar char="*"/>
            </a:pPr>
            <a:r>
              <a:rPr lang="en-US" dirty="0"/>
              <a:t>Browser automation &amp; headless browser environments (</a:t>
            </a:r>
            <a:r>
              <a:rPr lang="en-US" dirty="0" err="1"/>
              <a:t>PhantomJS</a:t>
            </a:r>
            <a:r>
              <a:rPr lang="en-US" dirty="0"/>
              <a:t>, Protractor, </a:t>
            </a:r>
            <a:r>
              <a:rPr lang="en-US" dirty="0" err="1"/>
              <a:t>testcafe</a:t>
            </a:r>
            <a:r>
              <a:rPr lang="en-US" dirty="0"/>
              <a:t>)</a:t>
            </a:r>
          </a:p>
        </p:txBody>
      </p:sp>
      <p:sp>
        <p:nvSpPr>
          <p:cNvPr id="6" name="Footer Placeholder 5"/>
          <p:cNvSpPr>
            <a:spLocks noGrp="1"/>
          </p:cNvSpPr>
          <p:nvPr>
            <p:ph type="ftr" sz="quarter" idx="3"/>
          </p:nvPr>
        </p:nvSpPr>
        <p:spPr/>
        <p:txBody>
          <a:bodyPr/>
          <a:lstStyle/>
          <a:p>
            <a:pPr>
              <a:defRPr/>
            </a:pPr>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dirty="0"/>
              <a:t>October 2019</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56</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20</a:t>
            </a:r>
            <a:endParaRPr lang="pl-PL" kern="0" dirty="0">
              <a:latin typeface="Sketch Gothic" panose="02000506040000020004" pitchFamily="50" charset="0"/>
            </a:endParaRPr>
          </a:p>
        </p:txBody>
      </p:sp>
    </p:spTree>
    <p:extLst>
      <p:ext uri="{BB962C8B-B14F-4D97-AF65-F5344CB8AC3E}">
        <p14:creationId xmlns:p14="http://schemas.microsoft.com/office/powerpoint/2010/main" val="49218607"/>
      </p:ext>
    </p:extLst>
  </p:cSld>
  <p:clrMapOvr>
    <a:masterClrMapping/>
  </p:clrMapOvr>
  <p:transition spd="med">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&amp; formatting:</a:t>
            </a:r>
            <a:endParaRPr lang="pl-PL" dirty="0"/>
          </a:p>
          <a:p>
            <a:r>
              <a:rPr lang="en-US" b="1" dirty="0">
                <a:solidFill>
                  <a:schemeClr val="accent1"/>
                </a:solidFill>
              </a:rPr>
              <a:t>Optional, but handy</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57</a:t>
            </a:fld>
            <a:endParaRPr lang="en-US" dirty="0">
              <a:solidFill>
                <a:srgbClr val="FFFFFF"/>
              </a:solidFill>
            </a:endParaRPr>
          </a:p>
        </p:txBody>
      </p:sp>
    </p:spTree>
    <p:extLst>
      <p:ext uri="{BB962C8B-B14F-4D97-AF65-F5344CB8AC3E}">
        <p14:creationId xmlns:p14="http://schemas.microsoft.com/office/powerpoint/2010/main" val="1239636399"/>
      </p:ext>
    </p:extLst>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t>
            </a:r>
            <a:r>
              <a:rPr lang="en-US" b="1" dirty="0" err="1">
                <a:solidFill>
                  <a:schemeClr val="accent1"/>
                </a:solidFill>
              </a:rPr>
              <a:t>ESLint</a:t>
            </a:r>
            <a:endParaRPr lang="en-US" b="1" dirty="0">
              <a:solidFill>
                <a:schemeClr val="accent1"/>
              </a:solidFill>
            </a:endParaRPr>
          </a:p>
          <a:p>
            <a:r>
              <a:rPr lang="en-US" dirty="0"/>
              <a:t>formatting: </a:t>
            </a:r>
            <a:r>
              <a:rPr lang="en-US" b="1" dirty="0">
                <a:solidFill>
                  <a:schemeClr val="accent1"/>
                </a:solidFill>
              </a:rPr>
              <a:t>Prettier</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solidFill>
                  <a:srgbClr val="FFFFFF"/>
                </a:solidFill>
              </a:rPr>
              <a:t>Introduction to React  |  Karol Kowalczuk, </a:t>
            </a:r>
            <a:r>
              <a:rPr lang="en-US" dirty="0" err="1">
                <a:solidFill>
                  <a:srgbClr val="FFFFFF"/>
                </a:solidFill>
              </a:rPr>
              <a:t>Łukasz</a:t>
            </a:r>
            <a:r>
              <a:rPr lang="en-US" dirty="0">
                <a:solidFill>
                  <a:srgbClr val="FFFFFF"/>
                </a:solidFill>
              </a:rPr>
              <a:t> </a:t>
            </a:r>
            <a:r>
              <a:rPr lang="en-US" dirty="0" err="1">
                <a:solidFill>
                  <a:srgbClr val="FFFFFF"/>
                </a:solidFill>
              </a:rPr>
              <a:t>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58</a:t>
            </a:fld>
            <a:endParaRPr lang="en-US" dirty="0">
              <a:solidFill>
                <a:srgbClr val="FFFFFF"/>
              </a:solidFill>
            </a:endParaRPr>
          </a:p>
        </p:txBody>
      </p:sp>
    </p:spTree>
    <p:extLst>
      <p:ext uri="{BB962C8B-B14F-4D97-AF65-F5344CB8AC3E}">
        <p14:creationId xmlns:p14="http://schemas.microsoft.com/office/powerpoint/2010/main" val="2580906668"/>
      </p:ext>
    </p:extLst>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a:t>React.js is </a:t>
            </a:r>
            <a:r>
              <a:rPr lang="pl-PL" b="1" dirty="0">
                <a:solidFill>
                  <a:schemeClr val="accent1"/>
                </a:solidFill>
              </a:rPr>
              <a:t>not</a:t>
            </a:r>
            <a:r>
              <a:rPr lang="pl-PL" b="1" dirty="0"/>
              <a:t> </a:t>
            </a:r>
            <a:r>
              <a:rPr lang="pl-PL" dirty="0"/>
              <a:t>a framework. It is</a:t>
            </a:r>
          </a:p>
          <a:p>
            <a:r>
              <a:rPr lang="pl-PL" b="1" dirty="0">
                <a:solidFill>
                  <a:schemeClr val="accent1"/>
                </a:solidFill>
              </a:rPr>
              <a:t>only </a:t>
            </a:r>
            <a:r>
              <a:rPr lang="pl-PL" dirty="0"/>
              <a:t>a view library.</a:t>
            </a:r>
            <a:endParaRPr lang="pl-PL" b="1" i="1" dirty="0"/>
          </a:p>
        </p:txBody>
      </p:sp>
      <p:sp>
        <p:nvSpPr>
          <p:cNvPr id="3" name="Title 2"/>
          <p:cNvSpPr>
            <a:spLocks noGrp="1"/>
          </p:cNvSpPr>
          <p:nvPr>
            <p:ph type="title"/>
          </p:nvPr>
        </p:nvSpPr>
        <p:spPr/>
        <p:txBody>
          <a:bodyPr/>
          <a:lstStyle/>
          <a:p>
            <a:r>
              <a:rPr lang="pl-PL" dirty="0">
                <a:latin typeface="Sketch Gothic" panose="02000506040000020004" pitchFamily="50" charset="0"/>
              </a:rPr>
              <a:t>Introduction to react.js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59</a:t>
            </a:fld>
            <a:endParaRPr lang="en-US" dirty="0"/>
          </a:p>
        </p:txBody>
      </p:sp>
    </p:spTree>
    <p:extLst>
      <p:ext uri="{BB962C8B-B14F-4D97-AF65-F5344CB8AC3E}">
        <p14:creationId xmlns:p14="http://schemas.microsoft.com/office/powerpoint/2010/main" val="871143958"/>
      </p:ext>
    </p:extLst>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29840" y="4823532"/>
            <a:ext cx="9999095" cy="4608431"/>
          </a:xfrm>
        </p:spPr>
        <p:txBody>
          <a:bodyPr anchor="b"/>
          <a:lstStyle/>
          <a:p>
            <a:r>
              <a:rPr lang="pl-PL" sz="13000" b="1" dirty="0">
                <a:solidFill>
                  <a:schemeClr val="accent1"/>
                </a:solidFill>
              </a:rPr>
              <a:t>Behaviour delegation</a:t>
            </a:r>
          </a:p>
          <a:p>
            <a:r>
              <a:rPr lang="pl-PL" sz="8000" dirty="0"/>
              <a:t>Include a utility method </a:t>
            </a:r>
            <a:r>
              <a:rPr lang="pl-PL" sz="8000"/>
              <a:t>if needed</a:t>
            </a:r>
            <a:endParaRPr lang="pl-PL" sz="8000" dirty="0"/>
          </a:p>
          <a:p>
            <a:endParaRPr lang="pl-PL" sz="8000" dirty="0"/>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4</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0756" y="3241547"/>
            <a:ext cx="9291436"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2" name="Content Placeholder 1"/>
          <p:cNvSpPr txBox="1">
            <a:spLocks/>
          </p:cNvSpPr>
          <p:nvPr/>
        </p:nvSpPr>
        <p:spPr>
          <a:xfrm>
            <a:off x="13580755" y="11150124"/>
            <a:ext cx="9291437" cy="653712"/>
          </a:xfrm>
          <a:prstGeom prst="rect">
            <a:avLst/>
          </a:prstGeom>
        </p:spPr>
        <p:txBody>
          <a:bodyPr vert="horz" anchor="b"/>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4000" kern="0" dirty="0">
                <a:solidFill>
                  <a:schemeClr val="accent3"/>
                </a:solidFill>
              </a:rPr>
              <a:t>Credits to: Kyle Simpson</a:t>
            </a:r>
          </a:p>
        </p:txBody>
      </p:sp>
    </p:spTree>
    <p:extLst>
      <p:ext uri="{BB962C8B-B14F-4D97-AF65-F5344CB8AC3E}">
        <p14:creationId xmlns:p14="http://schemas.microsoft.com/office/powerpoint/2010/main" val="234251417"/>
      </p:ext>
    </p:extLst>
  </p:cSld>
  <p:clrMapOvr>
    <a:masterClrMapping/>
  </p:clrMapOvr>
  <p:transition spd="slow">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a:spcBef>
                <a:spcPts val="1200"/>
              </a:spcBef>
              <a:buFont typeface="Amatic SC Regular" pitchFamily="2" charset="0"/>
              <a:buChar char="*"/>
            </a:pPr>
            <a:r>
              <a:rPr lang="pl-PL" dirty="0">
                <a:solidFill>
                  <a:schemeClr val="accent3"/>
                </a:solidFill>
              </a:rPr>
              <a:t>No controllers</a:t>
            </a:r>
          </a:p>
          <a:p>
            <a:pPr>
              <a:spcBef>
                <a:spcPts val="1200"/>
              </a:spcBef>
              <a:buFont typeface="Amatic SC Regular" pitchFamily="2" charset="0"/>
              <a:buChar char="*"/>
            </a:pPr>
            <a:r>
              <a:rPr lang="pl-PL" dirty="0">
                <a:solidFill>
                  <a:schemeClr val="accent3"/>
                </a:solidFill>
              </a:rPr>
              <a:t>No digest loops</a:t>
            </a:r>
          </a:p>
          <a:p>
            <a:pPr>
              <a:spcBef>
                <a:spcPts val="1200"/>
              </a:spcBef>
              <a:buFont typeface="Amatic SC Regular" pitchFamily="2" charset="0"/>
              <a:buChar char="*"/>
            </a:pPr>
            <a:r>
              <a:rPr lang="pl-PL" dirty="0">
                <a:solidFill>
                  <a:schemeClr val="accent3"/>
                </a:solidFill>
              </a:rPr>
              <a:t>No directives</a:t>
            </a:r>
          </a:p>
          <a:p>
            <a:pPr>
              <a:spcBef>
                <a:spcPts val="1200"/>
              </a:spcBef>
              <a:buFont typeface="Amatic SC Regular" pitchFamily="2" charset="0"/>
              <a:buChar char="*"/>
            </a:pPr>
            <a:r>
              <a:rPr lang="pl-PL" dirty="0">
                <a:solidFill>
                  <a:schemeClr val="accent3"/>
                </a:solidFill>
              </a:rPr>
              <a:t>No view models</a:t>
            </a:r>
          </a:p>
          <a:p>
            <a:pPr>
              <a:spcBef>
                <a:spcPts val="1200"/>
              </a:spcBef>
            </a:pPr>
            <a:endParaRPr lang="pl-PL" sz="4000" dirty="0">
              <a:solidFill>
                <a:schemeClr val="accent3"/>
              </a:solidFill>
            </a:endParaRPr>
          </a:p>
          <a:p>
            <a:pPr marL="0" indent="0" algn="ctr">
              <a:spcBef>
                <a:spcPts val="1200"/>
              </a:spcBef>
              <a:buNone/>
            </a:pPr>
            <a:r>
              <a:rPr lang="pl-PL" dirty="0">
                <a:solidFill>
                  <a:schemeClr val="accent3"/>
                </a:solidFill>
              </a:rPr>
              <a:t>Just </a:t>
            </a:r>
            <a:r>
              <a:rPr lang="pl-PL" b="1" dirty="0">
                <a:solidFill>
                  <a:schemeClr val="accent4"/>
                </a:solidFill>
              </a:rPr>
              <a:t>Components</a:t>
            </a:r>
            <a:r>
              <a:rPr lang="pl-PL" b="1" dirty="0">
                <a:solidFill>
                  <a:schemeClr val="accent3"/>
                </a:solidFill>
              </a:rPr>
              <a:t>.</a:t>
            </a:r>
          </a:p>
          <a:p>
            <a:pPr marL="0" indent="0" algn="ctr">
              <a:spcBef>
                <a:spcPts val="1200"/>
              </a:spcBef>
              <a:buNone/>
            </a:pPr>
            <a:r>
              <a:rPr lang="pl-PL" sz="5000" dirty="0">
                <a:solidFill>
                  <a:schemeClr val="accent3"/>
                </a:solidFill>
              </a:rPr>
              <a:t>In react.js world every rendered block is a </a:t>
            </a:r>
            <a:r>
              <a:rPr lang="pl-PL" sz="5000" dirty="0">
                <a:solidFill>
                  <a:schemeClr val="accent4"/>
                </a:solidFill>
              </a:rPr>
              <a:t>component</a:t>
            </a:r>
            <a:r>
              <a:rPr lang="pl-PL" sz="5000" dirty="0">
                <a:solidFill>
                  <a:schemeClr val="accent3"/>
                </a:solidFill>
              </a:rPr>
              <a:t>.</a:t>
            </a:r>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60</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2622782743"/>
      </p:ext>
    </p:extLst>
  </p:cSld>
  <p:clrMapOvr>
    <a:masterClrMapping/>
  </p:clrMapOvr>
  <p:transition spd="med">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lvl="0" indent="0" algn="ctr">
              <a:spcBef>
                <a:spcPts val="1200"/>
              </a:spcBef>
              <a:buNone/>
            </a:pPr>
            <a:r>
              <a:rPr lang="pl-PL" dirty="0"/>
              <a:t>Separation of </a:t>
            </a:r>
            <a:r>
              <a:rPr lang="pl-PL" strike="sngStrike" dirty="0"/>
              <a:t>concerns</a:t>
            </a:r>
            <a:r>
              <a:rPr lang="pl-PL" dirty="0"/>
              <a:t> </a:t>
            </a:r>
            <a:r>
              <a:rPr lang="pl-PL" b="1" dirty="0">
                <a:solidFill>
                  <a:schemeClr val="accent4"/>
                </a:solidFill>
              </a:rPr>
              <a:t>components</a:t>
            </a:r>
          </a:p>
          <a:p>
            <a:pPr marL="0" lvl="0" indent="0" algn="ctr">
              <a:spcBef>
                <a:spcPts val="1200"/>
              </a:spcBef>
              <a:buNone/>
            </a:pPr>
            <a:r>
              <a:rPr lang="pl-PL" sz="5000" dirty="0">
                <a:solidFill>
                  <a:schemeClr val="accent3"/>
                </a:solidFill>
              </a:rPr>
              <a:t>(only) if they are designed and built as self-contained entities.</a:t>
            </a:r>
          </a:p>
          <a:p>
            <a:pPr marL="0" lvl="0" indent="0" algn="ctr">
              <a:spcBef>
                <a:spcPts val="1200"/>
              </a:spcBef>
              <a:buNone/>
            </a:pPr>
            <a:endParaRPr lang="pl-PL" sz="5000" dirty="0">
              <a:solidFill>
                <a:schemeClr val="accent3"/>
              </a:solidFill>
            </a:endParaRPr>
          </a:p>
          <a:p>
            <a:pPr>
              <a:spcBef>
                <a:spcPts val="1200"/>
              </a:spcBef>
              <a:buFont typeface="Amatic SC Regular" pitchFamily="2" charset="0"/>
              <a:buChar char="*"/>
            </a:pPr>
            <a:r>
              <a:rPr lang="pl-PL" dirty="0">
                <a:solidFill>
                  <a:schemeClr val="accent3"/>
                </a:solidFill>
              </a:rPr>
              <a:t>Composability and flexibility</a:t>
            </a:r>
          </a:p>
          <a:p>
            <a:pPr>
              <a:spcBef>
                <a:spcPts val="1200"/>
              </a:spcBef>
              <a:buFont typeface="Amatic SC Regular" pitchFamily="2" charset="0"/>
              <a:buChar char="*"/>
            </a:pPr>
            <a:r>
              <a:rPr lang="pl-PL" dirty="0">
                <a:solidFill>
                  <a:schemeClr val="accent3"/>
                </a:solidFill>
              </a:rPr>
              <a:t>Reusability</a:t>
            </a:r>
          </a:p>
          <a:p>
            <a:pPr>
              <a:spcBef>
                <a:spcPts val="1200"/>
              </a:spcBef>
              <a:buFont typeface="Amatic SC Regular" pitchFamily="2" charset="0"/>
              <a:buChar char="*"/>
            </a:pPr>
            <a:r>
              <a:rPr lang="pl-PL" dirty="0">
                <a:solidFill>
                  <a:schemeClr val="accent3"/>
                </a:solidFill>
              </a:rPr>
              <a:t>Maintainability</a:t>
            </a:r>
          </a:p>
          <a:p>
            <a:pPr>
              <a:spcBef>
                <a:spcPts val="1200"/>
              </a:spcBef>
              <a:buFont typeface="Amatic SC Regular" pitchFamily="2" charset="0"/>
              <a:buChar char="*"/>
            </a:pPr>
            <a:r>
              <a:rPr lang="pl-PL" dirty="0">
                <a:solidFill>
                  <a:schemeClr val="accent3"/>
                </a:solidFill>
              </a:rPr>
              <a:t>Ability to be tested independently</a:t>
            </a:r>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61</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1487802208"/>
      </p:ext>
    </p:extLst>
  </p:cSld>
  <p:clrMapOvr>
    <a:masterClrMapping/>
  </p:clrMapOvr>
  <p:transition spd="med">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200" y="4823532"/>
            <a:ext cx="9999095" cy="4608431"/>
          </a:xfrm>
        </p:spPr>
        <p:txBody>
          <a:bodyPr anchor="b"/>
          <a:lstStyle/>
          <a:p>
            <a:r>
              <a:rPr lang="pl-PL" b="1" dirty="0">
                <a:solidFill>
                  <a:schemeClr val="accent1"/>
                </a:solidFill>
              </a:rPr>
              <a:t>JSX</a:t>
            </a:r>
          </a:p>
          <a:p>
            <a:r>
              <a:rPr lang="pl-PL" sz="8000" dirty="0"/>
              <a:t>xml-like syntax extension for EcmaScript</a:t>
            </a:r>
          </a:p>
        </p:txBody>
      </p:sp>
      <p:sp>
        <p:nvSpPr>
          <p:cNvPr id="3" name="Title 2"/>
          <p:cNvSpPr>
            <a:spLocks noGrp="1"/>
          </p:cNvSpPr>
          <p:nvPr>
            <p:ph type="title"/>
          </p:nvPr>
        </p:nvSpPr>
        <p:spPr/>
        <p:txBody>
          <a:bodyPr/>
          <a:lstStyle/>
          <a:p>
            <a:r>
              <a:rPr lang="pl-PL" dirty="0">
                <a:latin typeface="Sketch Gothic" panose="02000506040000020004" pitchFamily="50" charset="0"/>
              </a:rPr>
              <a:t>Introduction to react.js</a:t>
            </a: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62</a:t>
            </a:fld>
            <a:endParaRPr lang="en-US" dirty="0"/>
          </a:p>
        </p:txBody>
      </p:sp>
      <p:pic>
        <p:nvPicPr>
          <p:cNvPr id="9" name="Picture 8"/>
          <p:cNvPicPr>
            <a:picLocks noChangeAspect="1"/>
          </p:cNvPicPr>
          <p:nvPr/>
        </p:nvPicPr>
        <p:blipFill>
          <a:blip r:embed="rId3"/>
          <a:stretch>
            <a:fillRect/>
          </a:stretch>
        </p:blipFill>
        <p:spPr>
          <a:xfrm>
            <a:off x="11620500" y="3941454"/>
            <a:ext cx="11268075" cy="322897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9229" y="6182203"/>
            <a:ext cx="3678655" cy="2593150"/>
          </a:xfrm>
          <a:prstGeom prst="rect">
            <a:avLst/>
          </a:prstGeom>
        </p:spPr>
      </p:pic>
      <p:sp>
        <p:nvSpPr>
          <p:cNvPr id="17" name="TextBox 16"/>
          <p:cNvSpPr txBox="1"/>
          <p:nvPr/>
        </p:nvSpPr>
        <p:spPr>
          <a:xfrm rot="21064943">
            <a:off x="16924377" y="8517130"/>
            <a:ext cx="4889333" cy="2246769"/>
          </a:xfrm>
          <a:prstGeom prst="rect">
            <a:avLst/>
          </a:prstGeom>
          <a:noFill/>
        </p:spPr>
        <p:txBody>
          <a:bodyPr wrap="square" rtlCol="0">
            <a:spAutoFit/>
          </a:bodyPr>
          <a:lstStyle/>
          <a:p>
            <a:r>
              <a:rPr lang="pl-PL" sz="14000" b="1" dirty="0">
                <a:solidFill>
                  <a:schemeClr val="accent1"/>
                </a:solidFill>
                <a:latin typeface="Amatic SC Regular" pitchFamily="2" charset="0"/>
              </a:rPr>
              <a:t>HTML!</a:t>
            </a:r>
            <a:r>
              <a:rPr lang="pl-PL" sz="14000" b="1" dirty="0">
                <a:solidFill>
                  <a:schemeClr val="accent1"/>
                </a:solidFill>
                <a:latin typeface="Amatic SC" pitchFamily="2" charset="0"/>
              </a:rPr>
              <a:t>?</a:t>
            </a:r>
          </a:p>
        </p:txBody>
      </p:sp>
    </p:spTree>
    <p:extLst>
      <p:ext uri="{BB962C8B-B14F-4D97-AF65-F5344CB8AC3E}">
        <p14:creationId xmlns:p14="http://schemas.microsoft.com/office/powerpoint/2010/main" val="3828087443"/>
      </p:ext>
    </p:extLst>
  </p:cSld>
  <p:clrMapOvr>
    <a:masterClrMapping/>
  </p:clrMapOvr>
  <p:transition spd="slow">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0"/>
          </p:nvPr>
        </p:nvSpPr>
        <p:spPr/>
        <p:txBody>
          <a:bodyPr/>
          <a:lstStyle/>
          <a:p>
            <a:r>
              <a:rPr lang="en-US" dirty="0"/>
              <a:t>Functional components</a:t>
            </a:r>
            <a:endParaRPr lang="pl-PL" dirty="0"/>
          </a:p>
        </p:txBody>
      </p:sp>
      <p:sp>
        <p:nvSpPr>
          <p:cNvPr id="39" name="Text Placeholder 38"/>
          <p:cNvSpPr>
            <a:spLocks noGrp="1"/>
          </p:cNvSpPr>
          <p:nvPr>
            <p:ph type="body" sz="quarter" idx="11"/>
          </p:nvPr>
        </p:nvSpPr>
        <p:spPr/>
        <p:txBody>
          <a:bodyPr/>
          <a:lstStyle/>
          <a:p>
            <a:r>
              <a:rPr lang="en-US" dirty="0"/>
              <a:t>Class-based components</a:t>
            </a:r>
            <a:endParaRPr lang="pl-PL" dirty="0"/>
          </a:p>
        </p:txBody>
      </p:sp>
      <p:sp>
        <p:nvSpPr>
          <p:cNvPr id="40" name="Text Placeholder 39"/>
          <p:cNvSpPr>
            <a:spLocks noGrp="1"/>
          </p:cNvSpPr>
          <p:nvPr>
            <p:ph type="body" sz="quarter" idx="12"/>
          </p:nvPr>
        </p:nvSpPr>
        <p:spPr>
          <a:xfrm>
            <a:off x="2398713" y="4769768"/>
            <a:ext cx="9001125" cy="640432"/>
          </a:xfrm>
        </p:spPr>
        <p:txBody>
          <a:bodyPr/>
          <a:lstStyle/>
          <a:p>
            <a:r>
              <a:rPr lang="en-US" dirty="0"/>
              <a:t>Define simple and stateless components.</a:t>
            </a:r>
            <a:endParaRPr lang="pl-PL" dirty="0"/>
          </a:p>
        </p:txBody>
      </p:sp>
      <p:sp>
        <p:nvSpPr>
          <p:cNvPr id="41" name="Text Placeholder 40"/>
          <p:cNvSpPr>
            <a:spLocks noGrp="1"/>
          </p:cNvSpPr>
          <p:nvPr>
            <p:ph type="body" sz="quarter" idx="13"/>
          </p:nvPr>
        </p:nvSpPr>
        <p:spPr>
          <a:xfrm>
            <a:off x="12624048" y="4769768"/>
            <a:ext cx="9001125" cy="1257808"/>
          </a:xfrm>
        </p:spPr>
        <p:txBody>
          <a:bodyPr/>
          <a:lstStyle/>
          <a:p>
            <a:r>
              <a:rPr lang="en-US" dirty="0"/>
              <a:t>Used for more advanced entities maintaining their own state.</a:t>
            </a:r>
            <a:endParaRPr lang="pl-PL" dirty="0"/>
          </a:p>
        </p:txBody>
      </p:sp>
      <p:sp>
        <p:nvSpPr>
          <p:cNvPr id="3" name="Footer Placeholder 2"/>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4" name="Date Placeholder 3"/>
          <p:cNvSpPr>
            <a:spLocks noGrp="1"/>
          </p:cNvSpPr>
          <p:nvPr>
            <p:ph type="dt" sz="half" idx="2"/>
          </p:nvPr>
        </p:nvSpPr>
        <p:spPr/>
        <p:txBody>
          <a:bodyPr/>
          <a:lstStyle/>
          <a:p>
            <a:r>
              <a:rPr lang="pl-PL" dirty="0"/>
              <a:t>October 2019</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63</a:t>
            </a:fld>
            <a:endParaRPr lang="en-US" dirty="0"/>
          </a:p>
        </p:txBody>
      </p:sp>
      <p:sp>
        <p:nvSpPr>
          <p:cNvPr id="4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4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713" y="6988229"/>
            <a:ext cx="9001125" cy="42730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048" y="6617043"/>
            <a:ext cx="9001125" cy="515032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878482"/>
      </p:ext>
    </p:extLst>
  </p:cSld>
  <p:clrMapOvr>
    <a:masterClrMapping/>
  </p:clrMapOvr>
  <p:transition spd="med">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0"/>
          </p:nvPr>
        </p:nvSpPr>
        <p:spPr/>
        <p:txBody>
          <a:bodyPr/>
          <a:lstStyle/>
          <a:p>
            <a:r>
              <a:rPr lang="en-US" dirty="0"/>
              <a:t>Functional components</a:t>
            </a:r>
            <a:endParaRPr lang="pl-PL" dirty="0"/>
          </a:p>
        </p:txBody>
      </p:sp>
      <p:sp>
        <p:nvSpPr>
          <p:cNvPr id="39" name="Text Placeholder 38"/>
          <p:cNvSpPr>
            <a:spLocks noGrp="1"/>
          </p:cNvSpPr>
          <p:nvPr>
            <p:ph type="body" sz="quarter" idx="11"/>
          </p:nvPr>
        </p:nvSpPr>
        <p:spPr/>
        <p:txBody>
          <a:bodyPr/>
          <a:lstStyle/>
          <a:p>
            <a:r>
              <a:rPr lang="en-US" dirty="0"/>
              <a:t>Class-based components</a:t>
            </a:r>
            <a:endParaRPr lang="pl-PL" dirty="0"/>
          </a:p>
        </p:txBody>
      </p:sp>
      <p:sp>
        <p:nvSpPr>
          <p:cNvPr id="40" name="Text Placeholder 39"/>
          <p:cNvSpPr>
            <a:spLocks noGrp="1"/>
          </p:cNvSpPr>
          <p:nvPr>
            <p:ph type="body" sz="quarter" idx="12"/>
          </p:nvPr>
        </p:nvSpPr>
        <p:spPr>
          <a:xfrm>
            <a:off x="2398713" y="4769768"/>
            <a:ext cx="9001125" cy="640432"/>
          </a:xfrm>
        </p:spPr>
        <p:txBody>
          <a:bodyPr/>
          <a:lstStyle/>
          <a:p>
            <a:r>
              <a:rPr lang="en-US" dirty="0"/>
              <a:t>Define simple and stateless components.</a:t>
            </a:r>
            <a:endParaRPr lang="pl-PL" dirty="0"/>
          </a:p>
        </p:txBody>
      </p:sp>
      <p:sp>
        <p:nvSpPr>
          <p:cNvPr id="41" name="Text Placeholder 40"/>
          <p:cNvSpPr>
            <a:spLocks noGrp="1"/>
          </p:cNvSpPr>
          <p:nvPr>
            <p:ph type="body" sz="quarter" idx="13"/>
          </p:nvPr>
        </p:nvSpPr>
        <p:spPr>
          <a:xfrm>
            <a:off x="12624048" y="4769768"/>
            <a:ext cx="9001125" cy="1257808"/>
          </a:xfrm>
        </p:spPr>
        <p:txBody>
          <a:bodyPr/>
          <a:lstStyle/>
          <a:p>
            <a:r>
              <a:rPr lang="en-US" dirty="0"/>
              <a:t>Used for more advanced entities maintaining their own state.</a:t>
            </a:r>
            <a:endParaRPr lang="pl-PL" dirty="0"/>
          </a:p>
        </p:txBody>
      </p:sp>
      <p:sp>
        <p:nvSpPr>
          <p:cNvPr id="3" name="Footer Placeholder 2"/>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4" name="Date Placeholder 3"/>
          <p:cNvSpPr>
            <a:spLocks noGrp="1"/>
          </p:cNvSpPr>
          <p:nvPr>
            <p:ph type="dt" sz="half" idx="2"/>
          </p:nvPr>
        </p:nvSpPr>
        <p:spPr/>
        <p:txBody>
          <a:bodyPr/>
          <a:lstStyle/>
          <a:p>
            <a:r>
              <a:rPr lang="pl-PL" dirty="0"/>
              <a:t>October 2019</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64</a:t>
            </a:fld>
            <a:endParaRPr lang="en-US" dirty="0"/>
          </a:p>
        </p:txBody>
      </p:sp>
      <p:sp>
        <p:nvSpPr>
          <p:cNvPr id="4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4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713" y="6988229"/>
            <a:ext cx="9001125" cy="42730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048" y="6617043"/>
            <a:ext cx="9001125" cy="515032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BE09070B-49B5-437C-AFBA-FF61B6AF01C7}"/>
              </a:ext>
            </a:extLst>
          </p:cNvPr>
          <p:cNvSpPr/>
          <p:nvPr/>
        </p:nvSpPr>
        <p:spPr bwMode="auto">
          <a:xfrm rot="19882501">
            <a:off x="5305379" y="4903049"/>
            <a:ext cx="2406120" cy="556113"/>
          </a:xfrm>
          <a:prstGeom prst="rect">
            <a:avLst/>
          </a:prstGeom>
          <a:solidFill>
            <a:srgbClr val="ECB100"/>
          </a:solidFill>
          <a:ln>
            <a:solidFill>
              <a:srgbClr val="C00000"/>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pl-PL" sz="3000" dirty="0">
                <a:solidFill>
                  <a:srgbClr val="C00000"/>
                </a:solidFill>
              </a:rPr>
              <a:t>NOT VALID!</a:t>
            </a:r>
            <a:endParaRPr kumimoji="0" lang="pl-PL" sz="3000" b="0" i="0" u="none" strike="noStrike" cap="none" normalizeH="0" baseline="0" dirty="0">
              <a:ln>
                <a:noFill/>
              </a:ln>
              <a:solidFill>
                <a:srgbClr val="C00000"/>
              </a:solidFill>
              <a:effectLst/>
              <a:sym typeface="Gill Sans" charset="0"/>
            </a:endParaRPr>
          </a:p>
        </p:txBody>
      </p:sp>
    </p:spTree>
    <p:extLst>
      <p:ext uri="{BB962C8B-B14F-4D97-AF65-F5344CB8AC3E}">
        <p14:creationId xmlns:p14="http://schemas.microsoft.com/office/powerpoint/2010/main" val="2831182321"/>
      </p:ext>
    </p:extLst>
  </p:cSld>
  <p:clrMapOvr>
    <a:masterClrMapping/>
  </p:clrMapOvr>
  <p:transition spd="med">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3"/>
          </p:nvPr>
        </p:nvSpPr>
        <p:spPr/>
        <p:txBody>
          <a:bodyPr/>
          <a:lstStyle/>
          <a:p>
            <a:r>
              <a:rPr lang="en-US" b="1" dirty="0"/>
              <a:t>All-to-all</a:t>
            </a:r>
            <a:endParaRPr lang="pl-PL" b="1" dirty="0"/>
          </a:p>
        </p:txBody>
      </p:sp>
      <p:sp>
        <p:nvSpPr>
          <p:cNvPr id="46" name="Text Placeholder 45"/>
          <p:cNvSpPr>
            <a:spLocks noGrp="1"/>
          </p:cNvSpPr>
          <p:nvPr>
            <p:ph type="body" sz="quarter" idx="14"/>
          </p:nvPr>
        </p:nvSpPr>
        <p:spPr/>
        <p:txBody>
          <a:bodyPr/>
          <a:lstStyle/>
          <a:p>
            <a:r>
              <a:rPr lang="en-US" dirty="0"/>
              <a:t>Any component can communicate directly with any other component.</a:t>
            </a:r>
            <a:endParaRPr lang="pl-PL" dirty="0"/>
          </a:p>
        </p:txBody>
      </p:sp>
      <p:sp>
        <p:nvSpPr>
          <p:cNvPr id="47" name="Text Placeholder 46"/>
          <p:cNvSpPr>
            <a:spLocks noGrp="1"/>
          </p:cNvSpPr>
          <p:nvPr>
            <p:ph type="body" sz="quarter" idx="15"/>
          </p:nvPr>
        </p:nvSpPr>
        <p:spPr/>
        <p:txBody>
          <a:bodyPr/>
          <a:lstStyle/>
          <a:p>
            <a:r>
              <a:rPr lang="en-US" b="1" dirty="0"/>
              <a:t>Two-way data binding</a:t>
            </a:r>
            <a:endParaRPr lang="pl-PL" b="1" dirty="0"/>
          </a:p>
        </p:txBody>
      </p:sp>
      <p:sp>
        <p:nvSpPr>
          <p:cNvPr id="48" name="Text Placeholder 47"/>
          <p:cNvSpPr>
            <a:spLocks noGrp="1"/>
          </p:cNvSpPr>
          <p:nvPr>
            <p:ph type="body" sz="quarter" idx="16"/>
          </p:nvPr>
        </p:nvSpPr>
        <p:spPr/>
        <p:txBody>
          <a:bodyPr/>
          <a:lstStyle/>
          <a:p>
            <a:r>
              <a:rPr lang="en-US" dirty="0"/>
              <a:t>Compares values representing application state (in all components) before and after browser events. </a:t>
            </a:r>
            <a:endParaRPr lang="pl-PL" dirty="0"/>
          </a:p>
        </p:txBody>
      </p:sp>
      <p:sp>
        <p:nvSpPr>
          <p:cNvPr id="49" name="Text Placeholder 48"/>
          <p:cNvSpPr>
            <a:spLocks noGrp="1"/>
          </p:cNvSpPr>
          <p:nvPr>
            <p:ph type="body" sz="quarter" idx="17"/>
          </p:nvPr>
        </p:nvSpPr>
        <p:spPr/>
        <p:txBody>
          <a:bodyPr/>
          <a:lstStyle/>
          <a:p>
            <a:r>
              <a:rPr lang="en-US" b="1" dirty="0"/>
              <a:t>One-Way data binding</a:t>
            </a:r>
            <a:endParaRPr lang="pl-PL" b="1" dirty="0"/>
          </a:p>
        </p:txBody>
      </p:sp>
      <p:sp>
        <p:nvSpPr>
          <p:cNvPr id="50" name="Text Placeholder 49"/>
          <p:cNvSpPr>
            <a:spLocks noGrp="1"/>
          </p:cNvSpPr>
          <p:nvPr>
            <p:ph type="body" sz="quarter" idx="18"/>
          </p:nvPr>
        </p:nvSpPr>
        <p:spPr/>
        <p:txBody>
          <a:bodyPr/>
          <a:lstStyle/>
          <a:p>
            <a:r>
              <a:rPr lang="pl-PL" dirty="0"/>
              <a:t>Model is the </a:t>
            </a:r>
            <a:r>
              <a:rPr lang="pl-PL" i="1" dirty="0"/>
              <a:t>single source of truth</a:t>
            </a:r>
            <a:r>
              <a:rPr lang="pl-PL" dirty="0"/>
              <a:t>. More deterministic than two-way binding – side effects are not possible.</a:t>
            </a:r>
          </a:p>
        </p:txBody>
      </p:sp>
      <p:sp>
        <p:nvSpPr>
          <p:cNvPr id="51" name="Text Placeholder 50"/>
          <p:cNvSpPr>
            <a:spLocks noGrp="1"/>
          </p:cNvSpPr>
          <p:nvPr>
            <p:ph type="body" sz="quarter" idx="19"/>
          </p:nvPr>
        </p:nvSpPr>
        <p:spPr/>
        <p:txBody>
          <a:bodyPr/>
          <a:lstStyle/>
          <a:p>
            <a:pPr lvl="0"/>
            <a:r>
              <a:rPr lang="en-US" sz="9200" b="1" dirty="0">
                <a:solidFill>
                  <a:srgbClr val="000000"/>
                </a:solidFill>
                <a:latin typeface="Amatic SC Regular" pitchFamily="2" charset="0"/>
              </a:rPr>
              <a:t>No library</a:t>
            </a:r>
            <a:endParaRPr lang="pl-PL" sz="9200" b="1" dirty="0">
              <a:solidFill>
                <a:srgbClr val="000000"/>
              </a:solidFill>
              <a:latin typeface="Amatic SC Regular" pitchFamily="2" charset="0"/>
            </a:endParaRPr>
          </a:p>
        </p:txBody>
      </p:sp>
      <p:sp>
        <p:nvSpPr>
          <p:cNvPr id="52" name="Text Placeholder 51"/>
          <p:cNvSpPr>
            <a:spLocks noGrp="1"/>
          </p:cNvSpPr>
          <p:nvPr>
            <p:ph type="body" sz="quarter" idx="20"/>
          </p:nvPr>
        </p:nvSpPr>
        <p:spPr/>
        <p:txBody>
          <a:bodyPr/>
          <a:lstStyle/>
          <a:p>
            <a:pPr lvl="0"/>
            <a:r>
              <a:rPr lang="en-US" sz="9200" b="1" dirty="0">
                <a:solidFill>
                  <a:srgbClr val="000000"/>
                </a:solidFill>
                <a:latin typeface="Amatic SC Regular" pitchFamily="2" charset="0"/>
              </a:rPr>
              <a:t>Angular 2+</a:t>
            </a:r>
            <a:endParaRPr lang="pl-PL" sz="9200" b="1" dirty="0">
              <a:solidFill>
                <a:srgbClr val="000000"/>
              </a:solidFill>
              <a:latin typeface="Amatic SC Regular" pitchFamily="2" charset="0"/>
            </a:endParaRPr>
          </a:p>
        </p:txBody>
      </p:sp>
      <p:sp>
        <p:nvSpPr>
          <p:cNvPr id="53" name="Text Placeholder 52"/>
          <p:cNvSpPr>
            <a:spLocks noGrp="1"/>
          </p:cNvSpPr>
          <p:nvPr>
            <p:ph type="body" sz="quarter" idx="21"/>
          </p:nvPr>
        </p:nvSpPr>
        <p:spPr/>
        <p:txBody>
          <a:bodyPr/>
          <a:lstStyle/>
          <a:p>
            <a:pPr lvl="0"/>
            <a:r>
              <a:rPr lang="en-US" sz="9200" b="1" dirty="0">
                <a:solidFill>
                  <a:schemeClr val="accent3"/>
                </a:solidFill>
                <a:latin typeface="Amatic SC Regular" pitchFamily="2" charset="0"/>
              </a:rPr>
              <a:t>react.js</a:t>
            </a:r>
            <a:endParaRPr lang="pl-PL" sz="9200" b="1" dirty="0">
              <a:solidFill>
                <a:schemeClr val="accent3"/>
              </a:solidFill>
              <a:latin typeface="Amatic SC Regular" pitchFamily="2" charset="0"/>
            </a:endParaRPr>
          </a:p>
        </p:txBody>
      </p:sp>
      <p:sp>
        <p:nvSpPr>
          <p:cNvPr id="4" name="Footer Placeholder 3"/>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Slide Number Placeholder 5"/>
          <p:cNvSpPr>
            <a:spLocks noGrp="1"/>
          </p:cNvSpPr>
          <p:nvPr>
            <p:ph type="sldNum" sz="quarter" idx="4"/>
          </p:nvPr>
        </p:nvSpPr>
        <p:spPr/>
        <p:txBody>
          <a:bodyPr/>
          <a:lstStyle/>
          <a:p>
            <a:fld id="{8E1C36C4-E9D3-A641-AE45-47024B03D7E5}" type="slidenum">
              <a:rPr lang="en-US" smtClean="0"/>
              <a:pPr/>
              <a:t>65</a:t>
            </a:fld>
            <a:endParaRPr lang="en-US" dirty="0"/>
          </a:p>
        </p:txBody>
      </p:sp>
      <p:sp>
        <p:nvSpPr>
          <p:cNvPr id="5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5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6</a:t>
            </a:r>
            <a:endParaRPr lang="pl-PL" kern="0" dirty="0">
              <a:latin typeface="Sketch Gothic" panose="02000506040000020004" pitchFamily="50" charset="0"/>
            </a:endParaRPr>
          </a:p>
        </p:txBody>
      </p:sp>
      <p:sp>
        <p:nvSpPr>
          <p:cNvPr id="56" name="Text Placeholder 6"/>
          <p:cNvSpPr txBox="1">
            <a:spLocks/>
          </p:cNvSpPr>
          <p:nvPr/>
        </p:nvSpPr>
        <p:spPr>
          <a:xfrm>
            <a:off x="2398713" y="2418301"/>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en-US" sz="13000" kern="0" dirty="0">
                <a:latin typeface="Sketch Gothic" panose="02000506040000020004" pitchFamily="50" charset="0"/>
              </a:rPr>
              <a:t>Data flow</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66440055"/>
      </p:ext>
    </p:extLst>
  </p:cSld>
  <p:clrMapOvr>
    <a:masterClrMapping/>
  </p:clrMapOvr>
  <p:transition spd="med">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r>
              <a:rPr lang="en-US" sz="11000" dirty="0"/>
              <a:t>Data in child component is accessed via “</a:t>
            </a:r>
            <a:r>
              <a:rPr lang="en-US" sz="11000" b="1" dirty="0">
                <a:solidFill>
                  <a:schemeClr val="accent1"/>
                </a:solidFill>
              </a:rPr>
              <a:t>props</a:t>
            </a:r>
            <a:r>
              <a:rPr lang="en-US" sz="11000" dirty="0"/>
              <a:t>” object</a:t>
            </a:r>
            <a:r>
              <a:rPr lang="pl-PL" sz="11000" dirty="0"/>
              <a:t>.</a:t>
            </a:r>
            <a:endParaRPr lang="en-US" sz="11000" dirty="0"/>
          </a:p>
          <a:p>
            <a:r>
              <a:rPr lang="en-US" sz="5600" b="1" dirty="0">
                <a:solidFill>
                  <a:schemeClr val="accent1"/>
                </a:solidFill>
              </a:rPr>
              <a:t>props</a:t>
            </a:r>
            <a:r>
              <a:rPr lang="en-US" sz="5600" b="1" dirty="0"/>
              <a:t> </a:t>
            </a:r>
            <a:r>
              <a:rPr lang="en-US" sz="5600" dirty="0"/>
              <a:t>within children are </a:t>
            </a:r>
            <a:r>
              <a:rPr lang="en-US" sz="5600" b="1" dirty="0">
                <a:solidFill>
                  <a:schemeClr val="accent1"/>
                </a:solidFill>
              </a:rPr>
              <a:t>immutable</a:t>
            </a:r>
            <a:r>
              <a:rPr lang="en-US" sz="5600" dirty="0"/>
              <a:t> (cannot be overwritten)</a:t>
            </a:r>
            <a:r>
              <a:rPr lang="pl-PL" sz="5600" dirty="0"/>
              <a:t>.</a:t>
            </a:r>
            <a:endParaRPr lang="pl-PL" sz="5600" b="1" dirty="0"/>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66</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308" y="2694569"/>
            <a:ext cx="9907383" cy="632548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056817"/>
      </p:ext>
    </p:extLst>
  </p:cSld>
  <p:clrMapOvr>
    <a:masterClrMapping/>
  </p:clrMapOvr>
  <p:transition spd="slow">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pPr lvl="0"/>
            <a:r>
              <a:rPr lang="en-US" sz="11000" dirty="0"/>
              <a:t>Each component can have its own isolated </a:t>
            </a:r>
            <a:r>
              <a:rPr lang="en-US" sz="11000" b="1" dirty="0">
                <a:solidFill>
                  <a:srgbClr val="ECB100"/>
                </a:solidFill>
              </a:rPr>
              <a:t>state</a:t>
            </a:r>
            <a:r>
              <a:rPr lang="en-US" sz="11000" dirty="0"/>
              <a:t>.</a:t>
            </a:r>
          </a:p>
          <a:p>
            <a:pPr lvl="0"/>
            <a:r>
              <a:rPr lang="en-US" sz="5600" dirty="0"/>
              <a:t>The state can be accessed by its owner only. It </a:t>
            </a:r>
            <a:r>
              <a:rPr lang="en-US" sz="5600" b="1" dirty="0">
                <a:solidFill>
                  <a:srgbClr val="ECB100"/>
                </a:solidFill>
              </a:rPr>
              <a:t>can be mutated</a:t>
            </a:r>
            <a:r>
              <a:rPr lang="en-US" sz="5600" dirty="0"/>
              <a:t>.</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8</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178" y="2932097"/>
            <a:ext cx="8373644" cy="57539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18891"/>
      </p:ext>
    </p:extLst>
  </p:cSld>
  <p:clrMapOvr>
    <a:masterClrMapping/>
  </p:clrMapOvr>
  <p:transition spd="slow">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By default react.js </a:t>
            </a:r>
            <a:r>
              <a:rPr lang="en-US" dirty="0" err="1"/>
              <a:t>rerenders</a:t>
            </a:r>
            <a:r>
              <a:rPr lang="en-US" dirty="0"/>
              <a:t> components whenever their </a:t>
            </a:r>
            <a:r>
              <a:rPr lang="en-US" dirty="0">
                <a:solidFill>
                  <a:schemeClr val="accent1"/>
                </a:solidFill>
              </a:rPr>
              <a:t>props</a:t>
            </a:r>
            <a:r>
              <a:rPr lang="en-US" dirty="0"/>
              <a:t> or </a:t>
            </a:r>
            <a:r>
              <a:rPr lang="en-US" dirty="0">
                <a:solidFill>
                  <a:schemeClr val="accent1"/>
                </a:solidFill>
              </a:rPr>
              <a:t>state</a:t>
            </a:r>
            <a:r>
              <a:rPr lang="en-US" dirty="0"/>
              <a:t> change.</a:t>
            </a:r>
            <a:endParaRPr lang="pl-PL" b="1" i="1" dirty="0"/>
          </a:p>
        </p:txBody>
      </p:sp>
      <p:sp>
        <p:nvSpPr>
          <p:cNvPr id="3" name="Title 2"/>
          <p:cNvSpPr>
            <a:spLocks noGrp="1"/>
          </p:cNvSpPr>
          <p:nvPr>
            <p:ph type="title"/>
          </p:nvPr>
        </p:nvSpPr>
        <p:spPr/>
        <p:txBody>
          <a:bodyPr/>
          <a:lstStyle/>
          <a:p>
            <a:r>
              <a:rPr lang="pl-PL" dirty="0">
                <a:latin typeface="Sketch Gothic" panose="02000506040000020004" pitchFamily="50" charset="0"/>
              </a:rPr>
              <a:t>Introduction to react.js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9</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68</a:t>
            </a:fld>
            <a:endParaRPr lang="en-US" dirty="0"/>
          </a:p>
        </p:txBody>
      </p:sp>
    </p:spTree>
    <p:extLst>
      <p:ext uri="{BB962C8B-B14F-4D97-AF65-F5344CB8AC3E}">
        <p14:creationId xmlns:p14="http://schemas.microsoft.com/office/powerpoint/2010/main" val="400594273"/>
      </p:ext>
    </p:extLst>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a:t>Data flows down</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69</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7" name="Straight Arrow Connector 16"/>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67737"/>
      </p:ext>
    </p:extLst>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b="1" dirty="0">
                <a:solidFill>
                  <a:schemeClr val="accent4"/>
                </a:solidFill>
              </a:rPr>
              <a:t>Pure functions</a:t>
            </a:r>
          </a:p>
        </p:txBody>
      </p:sp>
      <p:sp>
        <p:nvSpPr>
          <p:cNvPr id="4" name="Text Placeholder 3"/>
          <p:cNvSpPr>
            <a:spLocks noGrp="1"/>
          </p:cNvSpPr>
          <p:nvPr>
            <p:ph type="body" sz="quarter" idx="11"/>
          </p:nvPr>
        </p:nvSpPr>
        <p:spPr/>
        <p:txBody>
          <a:bodyPr/>
          <a:lstStyle/>
          <a:p>
            <a:r>
              <a:rPr lang="pl-PL" b="1" dirty="0">
                <a:solidFill>
                  <a:schemeClr val="accent4"/>
                </a:solidFill>
              </a:rPr>
              <a:t>No shared state</a:t>
            </a:r>
          </a:p>
        </p:txBody>
      </p:sp>
      <p:sp>
        <p:nvSpPr>
          <p:cNvPr id="5" name="Text Placeholder 4"/>
          <p:cNvSpPr>
            <a:spLocks noGrp="1"/>
          </p:cNvSpPr>
          <p:nvPr>
            <p:ph type="body" sz="quarter" idx="12"/>
          </p:nvPr>
        </p:nvSpPr>
        <p:spPr/>
        <p:txBody>
          <a:bodyPr/>
          <a:lstStyle/>
          <a:p>
            <a:r>
              <a:rPr lang="pl-PL" sz="4600" dirty="0">
                <a:latin typeface="+mn-lt"/>
              </a:rPr>
              <a:t>Given the same input always gives </a:t>
            </a:r>
            <a:r>
              <a:rPr lang="pl-PL" sz="4600" u="sng" dirty="0">
                <a:latin typeface="+mn-lt"/>
              </a:rPr>
              <a:t>the same </a:t>
            </a:r>
            <a:r>
              <a:rPr lang="pl-PL" sz="4600" dirty="0">
                <a:latin typeface="+mn-lt"/>
              </a:rPr>
              <a:t>output; makes composition easy as pie</a:t>
            </a:r>
          </a:p>
        </p:txBody>
      </p:sp>
      <p:sp>
        <p:nvSpPr>
          <p:cNvPr id="6" name="Text Placeholder 5"/>
          <p:cNvSpPr>
            <a:spLocks noGrp="1"/>
          </p:cNvSpPr>
          <p:nvPr>
            <p:ph type="body" sz="quarter" idx="13"/>
          </p:nvPr>
        </p:nvSpPr>
        <p:spPr/>
        <p:txBody>
          <a:bodyPr/>
          <a:lstStyle/>
          <a:p>
            <a:pPr lvl="0"/>
            <a:r>
              <a:rPr lang="pl-PL" sz="4600" dirty="0">
                <a:latin typeface="+mn-lt"/>
              </a:rPr>
              <a:t>Do not pass the properties of the object between scopes</a:t>
            </a:r>
          </a:p>
        </p:txBody>
      </p:sp>
      <p:sp>
        <p:nvSpPr>
          <p:cNvPr id="7" name="Text Placeholder 6"/>
          <p:cNvSpPr>
            <a:spLocks noGrp="1"/>
          </p:cNvSpPr>
          <p:nvPr>
            <p:ph type="body" sz="quarter" idx="14"/>
          </p:nvPr>
        </p:nvSpPr>
        <p:spPr/>
        <p:txBody>
          <a:bodyPr/>
          <a:lstStyle/>
          <a:p>
            <a:r>
              <a:rPr lang="pl-PL" sz="13000" dirty="0">
                <a:latin typeface="Sketch Gothic" panose="02000506040000020004" pitchFamily="50" charset="0"/>
              </a:rPr>
              <a:t>Functional programming</a:t>
            </a:r>
          </a:p>
        </p:txBody>
      </p:sp>
      <p:sp>
        <p:nvSpPr>
          <p:cNvPr id="8" name="Footer Placeholder 7"/>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8"/>
          <p:cNvSpPr>
            <a:spLocks noGrp="1"/>
          </p:cNvSpPr>
          <p:nvPr>
            <p:ph type="dt" sz="half" idx="2"/>
          </p:nvPr>
        </p:nvSpPr>
        <p:spPr/>
        <p:txBody>
          <a:bodyPr/>
          <a:lstStyle/>
          <a:p>
            <a:r>
              <a:rPr lang="pl-PL" dirty="0"/>
              <a:t>October 2019</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a:t>
            </a:fld>
            <a:endParaRPr lang="en-US" dirty="0"/>
          </a:p>
        </p:txBody>
      </p:sp>
      <p:sp>
        <p:nvSpPr>
          <p:cNvPr id="11" name="Text Placeholder 10"/>
          <p:cNvSpPr>
            <a:spLocks noGrp="1"/>
          </p:cNvSpPr>
          <p:nvPr>
            <p:ph type="body" sz="quarter" idx="15"/>
          </p:nvPr>
        </p:nvSpPr>
        <p:spPr/>
        <p:txBody>
          <a:bodyPr/>
          <a:lstStyle/>
          <a:p>
            <a:r>
              <a:rPr lang="pl-PL" b="1" dirty="0">
                <a:solidFill>
                  <a:schemeClr val="accent4"/>
                </a:solidFill>
              </a:rPr>
              <a:t>No state mutations</a:t>
            </a:r>
          </a:p>
        </p:txBody>
      </p:sp>
      <p:sp>
        <p:nvSpPr>
          <p:cNvPr id="12" name="Text Placeholder 11"/>
          <p:cNvSpPr>
            <a:spLocks noGrp="1"/>
          </p:cNvSpPr>
          <p:nvPr>
            <p:ph type="body" sz="quarter" idx="16"/>
          </p:nvPr>
        </p:nvSpPr>
        <p:spPr/>
        <p:txBody>
          <a:bodyPr/>
          <a:lstStyle/>
          <a:p>
            <a:r>
              <a:rPr lang="pl-PL" b="1" dirty="0">
                <a:solidFill>
                  <a:schemeClr val="accent4"/>
                </a:solidFill>
              </a:rPr>
              <a:t>No side effects</a:t>
            </a:r>
          </a:p>
        </p:txBody>
      </p:sp>
      <p:sp>
        <p:nvSpPr>
          <p:cNvPr id="15" name="Text Placeholder 14"/>
          <p:cNvSpPr>
            <a:spLocks noGrp="1"/>
          </p:cNvSpPr>
          <p:nvPr>
            <p:ph type="body" sz="quarter" idx="17"/>
          </p:nvPr>
        </p:nvSpPr>
        <p:spPr/>
        <p:txBody>
          <a:bodyPr/>
          <a:lstStyle/>
          <a:p>
            <a:r>
              <a:rPr lang="pl-PL" sz="4600" dirty="0"/>
              <a:t>Allows to track the transfomations and do </a:t>
            </a:r>
            <a:r>
              <a:rPr lang="pl-PL" sz="4600" i="1" dirty="0"/>
              <a:t>time-traveling</a:t>
            </a:r>
            <a:endParaRPr lang="pl-PL" sz="4600" dirty="0"/>
          </a:p>
        </p:txBody>
      </p:sp>
      <p:sp>
        <p:nvSpPr>
          <p:cNvPr id="16" name="Text Placeholder 15"/>
          <p:cNvSpPr>
            <a:spLocks noGrp="1"/>
          </p:cNvSpPr>
          <p:nvPr>
            <p:ph type="body" sz="quarter" idx="18"/>
          </p:nvPr>
        </p:nvSpPr>
        <p:spPr/>
        <p:txBody>
          <a:bodyPr/>
          <a:lstStyle/>
          <a:p>
            <a:r>
              <a:rPr lang="pl-PL" sz="4600" dirty="0"/>
              <a:t>Just be deterministic</a:t>
            </a:r>
          </a:p>
        </p:txBody>
      </p:sp>
      <p:sp>
        <p:nvSpPr>
          <p:cNvPr id="19"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JavaScript basics</a:t>
            </a:r>
            <a:endParaRPr lang="pl-PL" kern="0" dirty="0">
              <a:latin typeface="Sketch Gothic" panose="02000506040000020004" pitchFamily="50" charset="0"/>
            </a:endParaRPr>
          </a:p>
        </p:txBody>
      </p:sp>
      <p:sp>
        <p:nvSpPr>
          <p:cNvPr id="20"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5</a:t>
            </a:r>
          </a:p>
        </p:txBody>
      </p:sp>
    </p:spTree>
    <p:extLst>
      <p:ext uri="{BB962C8B-B14F-4D97-AF65-F5344CB8AC3E}">
        <p14:creationId xmlns:p14="http://schemas.microsoft.com/office/powerpoint/2010/main" val="1000531250"/>
      </p:ext>
    </p:extLst>
  </p:cSld>
  <p:clrMapOvr>
    <a:masterClrMapping/>
  </p:clrMapOvr>
  <p:transition spd="med">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70</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a:t>events flow up</a:t>
            </a:r>
            <a:endParaRPr lang="pl-PL" sz="5600" kern="0" dirty="0">
              <a:solidFill>
                <a:srgbClr val="ECB1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70891"/>
      </p:ext>
    </p:extLst>
  </p:cSld>
  <p:clrMapOvr>
    <a:masterClrMapping/>
  </p:clrMapOvr>
  <p:transition spd="slow">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a:t>Data flows down</a:t>
            </a:r>
            <a:r>
              <a:rPr lang="pl-PL" sz="11000" dirty="0">
                <a:solidFill>
                  <a:schemeClr val="accent1"/>
                </a:solidFill>
              </a:rPr>
              <a:t>*</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71</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a:t>events flow up</a:t>
            </a:r>
            <a:r>
              <a:rPr lang="pl-PL" sz="11000" kern="0" dirty="0">
                <a:solidFill>
                  <a:srgbClr val="4CBAB1"/>
                </a:solidFill>
              </a:rPr>
              <a:t>*</a:t>
            </a:r>
            <a:endParaRPr lang="pl-PL" sz="5600" kern="0" dirty="0">
              <a:solidFill>
                <a:srgbClr val="4CBAB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65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a:t>Data flows down</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10</a:t>
            </a: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a:t>events flow up</a:t>
            </a:r>
            <a:endParaRPr lang="pl-PL" sz="5600" kern="0" dirty="0">
              <a:solidFill>
                <a:srgbClr val="4CBAB1"/>
              </a:solidFill>
            </a:endParaRPr>
          </a:p>
        </p:txBody>
      </p:sp>
      <p:sp>
        <p:nvSpPr>
          <p:cNvPr id="18" name="Content Placeholder 1"/>
          <p:cNvSpPr txBox="1">
            <a:spLocks/>
          </p:cNvSpPr>
          <p:nvPr/>
        </p:nvSpPr>
        <p:spPr>
          <a:xfrm>
            <a:off x="1390800" y="5486399"/>
            <a:ext cx="21602400" cy="4831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t>Just like in </a:t>
            </a:r>
            <a:r>
              <a:rPr lang="pl-PL" kern="0" dirty="0">
                <a:solidFill>
                  <a:schemeClr val="accent1"/>
                </a:solidFill>
              </a:rPr>
              <a:t>DOM</a:t>
            </a:r>
            <a:r>
              <a:rPr lang="pl-PL" kern="0" dirty="0"/>
              <a:t>.</a:t>
            </a:r>
            <a:endParaRPr lang="pl-PL" b="1" i="1" kern="0" dirty="0"/>
          </a:p>
        </p:txBody>
      </p:sp>
    </p:spTree>
    <p:extLst>
      <p:ext uri="{BB962C8B-B14F-4D97-AF65-F5344CB8AC3E}">
        <p14:creationId xmlns:p14="http://schemas.microsoft.com/office/powerpoint/2010/main" val="3835894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73</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11</a:t>
            </a: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Virtual DOM</a:t>
            </a:r>
          </a:p>
        </p:txBody>
      </p:sp>
      <p:sp>
        <p:nvSpPr>
          <p:cNvPr id="18"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a:t>Pure JavaScript, in-memory </a:t>
            </a:r>
            <a:r>
              <a:rPr lang="pl-PL" b="1" kern="0" noProof="0" dirty="0">
                <a:solidFill>
                  <a:schemeClr val="accent1"/>
                </a:solidFill>
              </a:rPr>
              <a:t>abstraction of real DOM</a:t>
            </a:r>
            <a:endParaRPr kumimoji="0" lang="pl-PL" sz="8000" b="1" i="0" u="none" strike="noStrike" kern="0" cap="none" spc="0" normalizeH="0" baseline="0" noProof="0" dirty="0">
              <a:ln>
                <a:noFill/>
              </a:ln>
              <a:solidFill>
                <a:schemeClr val="accent1"/>
              </a:solidFill>
              <a:effectLst/>
              <a:uLnTx/>
              <a:uFillTx/>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dirty="0"/>
              <a:t>Whenever render() fires (which means that state or props have been updated), react.js updates the in-memory DOM representation</a:t>
            </a:r>
            <a:endParaRPr kumimoji="0" lang="pl-PL" sz="8000" b="0" i="0" u="none" strike="noStrike" kern="0" cap="none" spc="0" normalizeH="0" baseline="0" noProof="0" dirty="0">
              <a:ln>
                <a:noFill/>
              </a:ln>
              <a:solidFill>
                <a:srgbClr val="FFFFFF"/>
              </a:solidFill>
              <a:effectLst/>
              <a:uLnTx/>
              <a:uFillTx/>
              <a:latin typeface="Amatic SC Regular"/>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kumimoji="0" lang="pl-PL" sz="8000" b="0" i="0" u="none" strike="noStrike" kern="0" cap="none" spc="0" normalizeH="0" baseline="0" noProof="0" dirty="0">
                <a:ln>
                  <a:noFill/>
                </a:ln>
                <a:solidFill>
                  <a:srgbClr val="FFFFFF"/>
                </a:solidFill>
                <a:effectLst/>
                <a:uLnTx/>
                <a:uFillTx/>
                <a:latin typeface="Amatic SC Regular"/>
                <a:sym typeface="Oswald Light" charset="0"/>
              </a:rPr>
              <a:t>If anything</a:t>
            </a:r>
            <a:r>
              <a:rPr kumimoji="0" lang="pl-PL" sz="8000" b="0" i="0" u="none" strike="noStrike" kern="0" cap="none" spc="0" normalizeH="0" noProof="0" dirty="0">
                <a:ln>
                  <a:noFill/>
                </a:ln>
                <a:solidFill>
                  <a:srgbClr val="FFFFFF"/>
                </a:solidFill>
                <a:effectLst/>
                <a:uLnTx/>
                <a:uFillTx/>
                <a:latin typeface="Amatic SC Regular"/>
                <a:sym typeface="Oswald Light" charset="0"/>
              </a:rPr>
              <a:t> has changed, react.js modifies the real DOM to match</a:t>
            </a:r>
            <a:endParaRPr kumimoji="0" lang="pl-PL" sz="8000" b="0" i="0" u="none" strike="noStrike" kern="0" cap="none" spc="0" normalizeH="0" baseline="0" noProof="0" dirty="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836382040"/>
      </p:ext>
    </p:extLst>
  </p:cSld>
  <p:clrMapOvr>
    <a:masterClrMapping/>
  </p:clrMapOvr>
  <p:transition spd="slow">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74</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12</a:t>
            </a:r>
          </a:p>
        </p:txBody>
      </p:sp>
      <p:sp>
        <p:nvSpPr>
          <p:cNvPr id="9" name="Content Placeholder 1"/>
          <p:cNvSpPr txBox="1">
            <a:spLocks/>
          </p:cNvSpPr>
          <p:nvPr/>
        </p:nvSpPr>
        <p:spPr>
          <a:xfrm>
            <a:off x="1390800" y="3266751"/>
            <a:ext cx="21602400" cy="2368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t>Because </a:t>
            </a:r>
            <a:r>
              <a:rPr lang="pl-PL" b="1" kern="0" dirty="0">
                <a:solidFill>
                  <a:schemeClr val="accent1"/>
                </a:solidFill>
              </a:rPr>
              <a:t>performance</a:t>
            </a:r>
            <a:r>
              <a:rPr lang="pl-PL" kern="0" dirty="0"/>
              <a:t> matters.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6059651"/>
            <a:ext cx="10058400" cy="56578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685458"/>
      </p:ext>
    </p:extLst>
  </p:cSld>
  <p:clrMapOvr>
    <a:masterClrMapping/>
  </p:clrMapOvr>
  <p:transition spd="slow">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75</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13</a:t>
            </a: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First react component</a:t>
            </a:r>
          </a:p>
          <a:p>
            <a:endParaRPr lang="pl-PL" sz="6500" dirty="0"/>
          </a:p>
          <a:p>
            <a:endParaRPr lang="pl-PL" sz="6500" dirty="0"/>
          </a:p>
          <a:p>
            <a:r>
              <a:rPr lang="pl-PL" sz="4400" dirty="0"/>
              <a:t>source available: 01-react-base</a:t>
            </a:r>
          </a:p>
        </p:txBody>
      </p:sp>
    </p:spTree>
    <p:extLst>
      <p:ext uri="{BB962C8B-B14F-4D97-AF65-F5344CB8AC3E}">
        <p14:creationId xmlns:p14="http://schemas.microsoft.com/office/powerpoint/2010/main" val="4252722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76</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14</a:t>
            </a: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Component split</a:t>
            </a:r>
          </a:p>
        </p:txBody>
      </p:sp>
      <p:sp>
        <p:nvSpPr>
          <p:cNvPr id="18" name="Content Placeholder 1"/>
          <p:cNvSpPr txBox="1">
            <a:spLocks/>
          </p:cNvSpPr>
          <p:nvPr/>
        </p:nvSpPr>
        <p:spPr>
          <a:xfrm>
            <a:off x="2463800" y="6023257"/>
            <a:ext cx="19494500" cy="463302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noProof="0" dirty="0"/>
              <a:t>Has to be done based on the </a:t>
            </a:r>
            <a:r>
              <a:rPr lang="pl-PL" sz="9000" kern="0" noProof="0" dirty="0">
                <a:solidFill>
                  <a:schemeClr val="accent1"/>
                </a:solidFill>
              </a:rPr>
              <a:t>application ui design</a:t>
            </a:r>
            <a:endParaRPr kumimoji="0" lang="pl-PL" sz="7000" b="0" i="0" u="none" strike="noStrike" kern="0" cap="none" spc="0" normalizeH="0" baseline="0" dirty="0">
              <a:ln>
                <a:noFill/>
              </a:ln>
              <a:solidFill>
                <a:schemeClr val="accent1"/>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7000" kern="0" noProof="0" dirty="0"/>
              <a:t>&amp;</a:t>
            </a:r>
            <a:endParaRPr kumimoji="0" lang="pl-PL" sz="7000" b="0" i="0" u="none" strike="noStrike" kern="0" cap="none" spc="0" normalizeH="0" baseline="0" dirty="0">
              <a:ln>
                <a:noFill/>
              </a:ln>
              <a:solidFill>
                <a:srgbClr val="FFFFFF"/>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business </a:t>
            </a:r>
            <a:r>
              <a:rPr lang="pl-PL" sz="9000" kern="0" dirty="0">
                <a:solidFill>
                  <a:schemeClr val="accent1"/>
                </a:solidFill>
              </a:rPr>
              <a:t>requirements analysis</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3484656325"/>
      </p:ext>
    </p:extLst>
  </p:cSld>
  <p:clrMapOvr>
    <a:masterClrMapping/>
  </p:clrMapOvr>
  <p:transition spd="slow">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a:solidFill>
                  <a:schemeClr val="accent4"/>
                </a:solidFill>
              </a:rPr>
              <a:t>JIT Cookbook</a:t>
            </a: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a:t>Navigation bar at the top should show the application name with icon (left side) and navigation panel between dashboards (right side)</a:t>
            </a:r>
          </a:p>
          <a:p>
            <a:pPr marL="571500" indent="-571500">
              <a:buFont typeface="Amatic" panose="02000803000000000000" pitchFamily="2" charset="0"/>
              <a:buChar char="*"/>
            </a:pPr>
            <a:r>
              <a:rPr lang="pl-PL" dirty="0"/>
              <a:t>Currently active dashboard tab is indicated with darker color</a:t>
            </a:r>
          </a:p>
          <a:p>
            <a:pPr marL="571500" indent="-571500">
              <a:buFont typeface="Amatic" panose="02000803000000000000" pitchFamily="2" charset="0"/>
              <a:buChar char="*"/>
            </a:pPr>
            <a:r>
              <a:rPr lang="pl-PL" dirty="0"/>
              <a:t>User should be able to switch between the dashboards by clicking on particular tabs</a:t>
            </a:r>
          </a:p>
          <a:p>
            <a:pPr marL="571500" indent="-571500">
              <a:buFont typeface="Amatic" panose="02000803000000000000" pitchFamily="2" charset="0"/>
              <a:buChar char="*"/>
            </a:pPr>
            <a:r>
              <a:rPr lang="pl-PL" dirty="0"/>
              <a:t>By default Recipes dashboard should be shown</a:t>
            </a:r>
          </a:p>
          <a:p>
            <a:pPr marL="571500" indent="-571500">
              <a:buFont typeface="Amatic" panose="02000803000000000000" pitchFamily="2" charset="0"/>
              <a:buChar char="*"/>
            </a:pPr>
            <a:r>
              <a:rPr lang="pl-PL" dirty="0"/>
              <a:t>Footer contains only the copyrights section with company name</a:t>
            </a:r>
          </a:p>
          <a:p>
            <a:pPr marL="571500" indent="-571500">
              <a:buFont typeface="Amatic" panose="02000803000000000000" pitchFamily="2" charset="0"/>
              <a:buChar char="*"/>
            </a:pPr>
            <a:endParaRPr lang="pl-PL" dirty="0"/>
          </a:p>
        </p:txBody>
      </p:sp>
      <p:sp>
        <p:nvSpPr>
          <p:cNvPr id="8" name="Footer Placeholder 7"/>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8"/>
          <p:cNvSpPr>
            <a:spLocks noGrp="1"/>
          </p:cNvSpPr>
          <p:nvPr>
            <p:ph type="dt" sz="half" idx="2"/>
          </p:nvPr>
        </p:nvSpPr>
        <p:spPr/>
        <p:txBody>
          <a:bodyPr/>
          <a:lstStyle/>
          <a:p>
            <a:r>
              <a:rPr lang="pl-PL" dirty="0"/>
              <a:t>October 2019</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77</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15</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387044"/>
      </p:ext>
    </p:extLst>
  </p:cSld>
  <p:clrMapOvr>
    <a:masterClrMapping/>
  </p:clrMapOvr>
  <p:transition spd="med">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a:solidFill>
                  <a:schemeClr val="accent4"/>
                </a:solidFill>
              </a:rPr>
              <a:t>JIT Cookbook – recipes dashboard</a:t>
            </a: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a:t>Recipes dashboard’s main screen is responsible for displaying three random recipes in the top panel and full list of recipes in the bottom panel</a:t>
            </a:r>
          </a:p>
          <a:p>
            <a:pPr marL="571500" indent="-571500">
              <a:buFont typeface="Amatic" panose="02000803000000000000" pitchFamily="2" charset="0"/>
              <a:buChar char="*"/>
            </a:pPr>
            <a:r>
              <a:rPr lang="pl-PL" dirty="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a:t>A single recipe view should contain detailed description of the meal and list of ingredients needed in order to prepare it</a:t>
            </a:r>
          </a:p>
        </p:txBody>
      </p:sp>
      <p:sp>
        <p:nvSpPr>
          <p:cNvPr id="8" name="Footer Placeholder 7"/>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8"/>
          <p:cNvSpPr>
            <a:spLocks noGrp="1"/>
          </p:cNvSpPr>
          <p:nvPr>
            <p:ph type="dt" sz="half" idx="2"/>
          </p:nvPr>
        </p:nvSpPr>
        <p:spPr/>
        <p:txBody>
          <a:bodyPr/>
          <a:lstStyle/>
          <a:p>
            <a:r>
              <a:rPr lang="pl-PL" dirty="0"/>
              <a:t>October 2019</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78</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15</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7834472"/>
      </p:ext>
    </p:extLst>
  </p:cSld>
  <p:clrMapOvr>
    <a:masterClrMapping/>
  </p:clrMapOvr>
  <p:transition spd="med">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8"/>
          <p:cNvSpPr>
            <a:spLocks noGrp="1"/>
          </p:cNvSpPr>
          <p:nvPr>
            <p:ph type="dt" sz="half" idx="2"/>
          </p:nvPr>
        </p:nvSpPr>
        <p:spPr/>
        <p:txBody>
          <a:bodyPr/>
          <a:lstStyle/>
          <a:p>
            <a:r>
              <a:rPr lang="pl-PL" dirty="0"/>
              <a:t>October 2019</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79</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pic>
        <p:nvPicPr>
          <p:cNvPr id="15" name="Picture 14"/>
          <p:cNvPicPr>
            <a:picLocks noChangeAspect="1"/>
          </p:cNvPicPr>
          <p:nvPr/>
        </p:nvPicPr>
        <p:blipFill>
          <a:blip r:embed="rId3"/>
          <a:stretch>
            <a:fillRect/>
          </a:stretch>
        </p:blipFill>
        <p:spPr>
          <a:xfrm>
            <a:off x="3342553" y="3804804"/>
            <a:ext cx="10582275" cy="4953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6" name="Content Placeholder 1"/>
          <p:cNvSpPr txBox="1">
            <a:spLocks/>
          </p:cNvSpPr>
          <p:nvPr/>
        </p:nvSpPr>
        <p:spPr>
          <a:xfrm>
            <a:off x="16052800" y="33233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Navbar</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17" name="Picture 16"/>
          <p:cNvPicPr>
            <a:picLocks noChangeAspect="1"/>
          </p:cNvPicPr>
          <p:nvPr/>
        </p:nvPicPr>
        <p:blipFill>
          <a:blip r:embed="rId4"/>
          <a:stretch>
            <a:fillRect/>
          </a:stretch>
        </p:blipFill>
        <p:spPr>
          <a:xfrm>
            <a:off x="3342552" y="4621615"/>
            <a:ext cx="10582275" cy="54160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8" name="Content Placeholder 1"/>
          <p:cNvSpPr txBox="1">
            <a:spLocks/>
          </p:cNvSpPr>
          <p:nvPr/>
        </p:nvSpPr>
        <p:spPr>
          <a:xfrm>
            <a:off x="16050491" y="6600517"/>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Content</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19" name="Picture 18"/>
          <p:cNvPicPr>
            <a:picLocks noChangeAspect="1"/>
          </p:cNvPicPr>
          <p:nvPr/>
        </p:nvPicPr>
        <p:blipFill>
          <a:blip r:embed="rId5"/>
          <a:stretch>
            <a:fillRect/>
          </a:stretch>
        </p:blipFill>
        <p:spPr>
          <a:xfrm>
            <a:off x="3342551" y="10359129"/>
            <a:ext cx="10582275" cy="5524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20" name="Content Placeholder 1"/>
          <p:cNvSpPr txBox="1">
            <a:spLocks/>
          </p:cNvSpPr>
          <p:nvPr/>
        </p:nvSpPr>
        <p:spPr>
          <a:xfrm>
            <a:off x="16050491" y="99062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Footer</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1721721433"/>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6</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a:t>
            </a:fld>
            <a:endParaRPr lang="en-US" dirty="0"/>
          </a:p>
        </p:txBody>
      </p:sp>
      <p:sp>
        <p:nvSpPr>
          <p:cNvPr id="28" name="Text Placeholder 6"/>
          <p:cNvSpPr>
            <a:spLocks noGrp="1"/>
          </p:cNvSpPr>
          <p:nvPr>
            <p:ph idx="1"/>
          </p:nvPr>
        </p:nvSpPr>
        <p:spPr>
          <a:xfrm>
            <a:off x="2549040" y="2850704"/>
            <a:ext cx="20615760" cy="2215072"/>
          </a:xfrm>
        </p:spPr>
        <p:txBody>
          <a:bodyPr anchor="t"/>
          <a:lstStyle/>
          <a:p>
            <a:pPr algn="l"/>
            <a:r>
              <a:rPr lang="pl-PL" sz="13000" dirty="0">
                <a:latin typeface="Sketch Gothic" panose="02000506040000020004" pitchFamily="50" charset="0"/>
              </a:rPr>
              <a:t>Asynchronous calls</a:t>
            </a:r>
          </a:p>
        </p:txBody>
      </p:sp>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21179981">
            <a:off x="3455617" y="5883312"/>
            <a:ext cx="9708018" cy="546303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6647">
            <a:off x="9934259" y="7552306"/>
            <a:ext cx="4515480" cy="1162212"/>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06603">
            <a:off x="14673138" y="7428177"/>
            <a:ext cx="3600828" cy="2538289"/>
          </a:xfrm>
          <a:prstGeom prst="rect">
            <a:avLst/>
          </a:prstGeom>
        </p:spPr>
      </p:pic>
      <p:sp>
        <p:nvSpPr>
          <p:cNvPr id="34" name="TextBox 33"/>
          <p:cNvSpPr txBox="1"/>
          <p:nvPr/>
        </p:nvSpPr>
        <p:spPr>
          <a:xfrm rot="21064943">
            <a:off x="17619791" y="7267385"/>
            <a:ext cx="4889333" cy="4401205"/>
          </a:xfrm>
          <a:prstGeom prst="rect">
            <a:avLst/>
          </a:prstGeom>
          <a:noFill/>
        </p:spPr>
        <p:txBody>
          <a:bodyPr wrap="square" rtlCol="0">
            <a:spAutoFit/>
          </a:bodyPr>
          <a:lstStyle/>
          <a:p>
            <a:r>
              <a:rPr lang="pl-PL" sz="14000" dirty="0">
                <a:solidFill>
                  <a:schemeClr val="accent3"/>
                </a:solidFill>
                <a:latin typeface="Amatic SC Regular" pitchFamily="2" charset="0"/>
              </a:rPr>
              <a:t>Wait, what?</a:t>
            </a:r>
            <a:endParaRPr lang="pl-PL" sz="14000" dirty="0">
              <a:solidFill>
                <a:schemeClr val="accent3"/>
              </a:solidFill>
              <a:latin typeface="Amatic SC" pitchFamily="2" charset="0"/>
            </a:endParaRPr>
          </a:p>
        </p:txBody>
      </p:sp>
    </p:spTree>
    <p:extLst>
      <p:ext uri="{BB962C8B-B14F-4D97-AF65-F5344CB8AC3E}">
        <p14:creationId xmlns:p14="http://schemas.microsoft.com/office/powerpoint/2010/main" val="3300109582"/>
      </p:ext>
    </p:extLst>
  </p:cSld>
  <p:clrMapOvr>
    <a:masterClrMapping/>
  </p:clrMapOvr>
  <p:transition spd="slow">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8"/>
          <p:cNvSpPr>
            <a:spLocks noGrp="1"/>
          </p:cNvSpPr>
          <p:nvPr>
            <p:ph type="dt" sz="half" idx="2"/>
          </p:nvPr>
        </p:nvSpPr>
        <p:spPr/>
        <p:txBody>
          <a:bodyPr/>
          <a:lstStyle/>
          <a:p>
            <a:r>
              <a:rPr lang="pl-PL" dirty="0"/>
              <a:t>October 2019</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80</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
        <p:nvSpPr>
          <p:cNvPr id="18" name="Content Placeholder 1"/>
          <p:cNvSpPr txBox="1">
            <a:spLocks/>
          </p:cNvSpPr>
          <p:nvPr/>
        </p:nvSpPr>
        <p:spPr>
          <a:xfrm>
            <a:off x="15102609" y="6293088"/>
            <a:ext cx="5604164"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RecipesContainer</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2" name="Picture 1"/>
          <p:cNvPicPr>
            <a:picLocks noChangeAspect="1"/>
          </p:cNvPicPr>
          <p:nvPr/>
        </p:nvPicPr>
        <p:blipFill>
          <a:blip r:embed="rId3"/>
          <a:stretch>
            <a:fillRect/>
          </a:stretch>
        </p:blipFill>
        <p:spPr>
          <a:xfrm>
            <a:off x="3393353" y="3040737"/>
            <a:ext cx="10582275" cy="79629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7731321"/>
      </p:ext>
    </p:extLst>
  </p:cSld>
  <p:clrMapOvr>
    <a:masterClrMapping/>
  </p:clrMapOvr>
  <p:transition spd="med">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8"/>
          <p:cNvSpPr>
            <a:spLocks noGrp="1"/>
          </p:cNvSpPr>
          <p:nvPr>
            <p:ph type="dt" sz="half" idx="2"/>
          </p:nvPr>
        </p:nvSpPr>
        <p:spPr/>
        <p:txBody>
          <a:bodyPr/>
          <a:lstStyle/>
          <a:p>
            <a:r>
              <a:rPr lang="pl-PL" dirty="0"/>
              <a:t>October 2019</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81</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
        <p:nvSpPr>
          <p:cNvPr id="16" name="Content Placeholder 1"/>
          <p:cNvSpPr txBox="1">
            <a:spLocks/>
          </p:cNvSpPr>
          <p:nvPr/>
        </p:nvSpPr>
        <p:spPr>
          <a:xfrm>
            <a:off x="15179963"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RandomRecipesList</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
        <p:nvSpPr>
          <p:cNvPr id="20" name="Content Placeholder 1"/>
          <p:cNvSpPr txBox="1">
            <a:spLocks/>
          </p:cNvSpPr>
          <p:nvPr/>
        </p:nvSpPr>
        <p:spPr>
          <a:xfrm>
            <a:off x="16278513" y="8867903"/>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RecipeCard</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2" name="Picture 1"/>
          <p:cNvPicPr>
            <a:picLocks noChangeAspect="1"/>
          </p:cNvPicPr>
          <p:nvPr/>
        </p:nvPicPr>
        <p:blipFill>
          <a:blip r:embed="rId3"/>
          <a:stretch>
            <a:fillRect/>
          </a:stretch>
        </p:blipFill>
        <p:spPr>
          <a:xfrm>
            <a:off x="3523239" y="2809878"/>
            <a:ext cx="9324975" cy="3943350"/>
          </a:xfrm>
          <a:prstGeom prst="rect">
            <a:avLst/>
          </a:prstGeom>
          <a:ln w="12700">
            <a:solidFill>
              <a:schemeClr val="accent3"/>
            </a:solidFill>
          </a:ln>
        </p:spPr>
      </p:pic>
      <p:pic>
        <p:nvPicPr>
          <p:cNvPr id="3" name="Picture 2"/>
          <p:cNvPicPr>
            <a:picLocks noChangeAspect="1"/>
          </p:cNvPicPr>
          <p:nvPr/>
        </p:nvPicPr>
        <p:blipFill>
          <a:blip r:embed="rId4"/>
          <a:stretch>
            <a:fillRect/>
          </a:stretch>
        </p:blipFill>
        <p:spPr>
          <a:xfrm>
            <a:off x="6776026" y="8058715"/>
            <a:ext cx="2819400" cy="3076575"/>
          </a:xfrm>
          <a:prstGeom prst="rect">
            <a:avLst/>
          </a:prstGeom>
        </p:spPr>
      </p:pic>
    </p:spTree>
    <p:extLst>
      <p:ext uri="{BB962C8B-B14F-4D97-AF65-F5344CB8AC3E}">
        <p14:creationId xmlns:p14="http://schemas.microsoft.com/office/powerpoint/2010/main" val="3490905427"/>
      </p:ext>
    </p:extLst>
  </p:cSld>
  <p:clrMapOvr>
    <a:masterClrMapping/>
  </p:clrMapOvr>
  <p:transition spd="med">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8"/>
          <p:cNvSpPr>
            <a:spLocks noGrp="1"/>
          </p:cNvSpPr>
          <p:nvPr>
            <p:ph type="dt" sz="half" idx="2"/>
          </p:nvPr>
        </p:nvSpPr>
        <p:spPr/>
        <p:txBody>
          <a:bodyPr/>
          <a:lstStyle/>
          <a:p>
            <a:r>
              <a:rPr lang="pl-PL" dirty="0"/>
              <a:t>October 2019</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82</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Introduction to react.js</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16</a:t>
            </a:r>
          </a:p>
        </p:txBody>
      </p:sp>
      <p:sp>
        <p:nvSpPr>
          <p:cNvPr id="16" name="Content Placeholder 1"/>
          <p:cNvSpPr txBox="1">
            <a:spLocks/>
          </p:cNvSpPr>
          <p:nvPr/>
        </p:nvSpPr>
        <p:spPr>
          <a:xfrm>
            <a:off x="15292819"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RecipesTable</a:t>
            </a:r>
            <a:endParaRPr kumimoji="0" lang="pl-PL" sz="9000" b="0" i="0" u="none" strike="noStrike" kern="0" cap="none" spc="0" normalizeH="0" baseline="0" noProof="0" dirty="0">
              <a:ln>
                <a:noFill/>
              </a:ln>
              <a:solidFill>
                <a:schemeClr val="accent1"/>
              </a:solidFill>
              <a:effectLst/>
              <a:uLnTx/>
              <a:uFillTx/>
              <a:sym typeface="Oswald Light" charset="0"/>
            </a:endParaRPr>
          </a:p>
        </p:txBody>
      </p:sp>
      <p:sp>
        <p:nvSpPr>
          <p:cNvPr id="20" name="Content Placeholder 1"/>
          <p:cNvSpPr txBox="1">
            <a:spLocks/>
          </p:cNvSpPr>
          <p:nvPr/>
        </p:nvSpPr>
        <p:spPr>
          <a:xfrm>
            <a:off x="15405676" y="8867903"/>
            <a:ext cx="5679787"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a:t>RecipesTableEntry</a:t>
            </a:r>
            <a:endParaRPr kumimoji="0" lang="pl-PL" sz="9000" b="0" i="0" u="none" strike="noStrike" kern="0" cap="none" spc="0" normalizeH="0" baseline="0" noProof="0" dirty="0">
              <a:ln>
                <a:noFill/>
              </a:ln>
              <a:solidFill>
                <a:schemeClr val="accent1"/>
              </a:solidFill>
              <a:effectLst/>
              <a:uLnTx/>
              <a:uFillTx/>
              <a:sym typeface="Oswald Light" charset="0"/>
            </a:endParaRPr>
          </a:p>
        </p:txBody>
      </p:sp>
      <p:pic>
        <p:nvPicPr>
          <p:cNvPr id="4" name="Picture 3"/>
          <p:cNvPicPr>
            <a:picLocks noChangeAspect="1"/>
          </p:cNvPicPr>
          <p:nvPr/>
        </p:nvPicPr>
        <p:blipFill>
          <a:blip r:embed="rId3"/>
          <a:stretch>
            <a:fillRect/>
          </a:stretch>
        </p:blipFill>
        <p:spPr>
          <a:xfrm>
            <a:off x="3528001" y="3195640"/>
            <a:ext cx="9315450" cy="3171825"/>
          </a:xfrm>
          <a:prstGeom prst="rect">
            <a:avLst/>
          </a:prstGeom>
        </p:spPr>
      </p:pic>
      <p:pic>
        <p:nvPicPr>
          <p:cNvPr id="5" name="Picture 4"/>
          <p:cNvPicPr>
            <a:picLocks noChangeAspect="1"/>
          </p:cNvPicPr>
          <p:nvPr/>
        </p:nvPicPr>
        <p:blipFill>
          <a:blip r:embed="rId4"/>
          <a:stretch>
            <a:fillRect/>
          </a:stretch>
        </p:blipFill>
        <p:spPr>
          <a:xfrm>
            <a:off x="3808988" y="9396977"/>
            <a:ext cx="8753475" cy="400050"/>
          </a:xfrm>
          <a:prstGeom prst="rect">
            <a:avLst/>
          </a:prstGeom>
        </p:spPr>
      </p:pic>
    </p:spTree>
    <p:extLst>
      <p:ext uri="{BB962C8B-B14F-4D97-AF65-F5344CB8AC3E}">
        <p14:creationId xmlns:p14="http://schemas.microsoft.com/office/powerpoint/2010/main" val="368670619"/>
      </p:ext>
    </p:extLst>
  </p:cSld>
  <p:clrMapOvr>
    <a:masterClrMapping/>
  </p:clrMapOvr>
  <p:transition spd="med">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17</a:t>
            </a: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Base component split</a:t>
            </a:r>
          </a:p>
          <a:p>
            <a:endParaRPr lang="pl-PL" sz="6500" dirty="0"/>
          </a:p>
          <a:p>
            <a:endParaRPr lang="pl-PL" sz="6500" dirty="0"/>
          </a:p>
          <a:p>
            <a:r>
              <a:rPr lang="pl-PL" sz="4400" dirty="0"/>
              <a:t>source available: 02-react-base-layout</a:t>
            </a:r>
          </a:p>
        </p:txBody>
      </p:sp>
    </p:spTree>
    <p:extLst>
      <p:ext uri="{BB962C8B-B14F-4D97-AF65-F5344CB8AC3E}">
        <p14:creationId xmlns:p14="http://schemas.microsoft.com/office/powerpoint/2010/main" val="165493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84</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18</a:t>
            </a: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PropTypes</a:t>
            </a:r>
          </a:p>
        </p:txBody>
      </p:sp>
      <p:sp>
        <p:nvSpPr>
          <p:cNvPr id="12"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a:t>When the application grows it’s quite important to ensure that all objects passed to component as </a:t>
            </a:r>
            <a:r>
              <a:rPr lang="pl-PL" kern="0" noProof="0" dirty="0">
                <a:solidFill>
                  <a:schemeClr val="accent1"/>
                </a:solidFill>
              </a:rPr>
              <a:t>props</a:t>
            </a:r>
            <a:r>
              <a:rPr lang="pl-PL" kern="0" noProof="0" dirty="0"/>
              <a:t> match the desired types</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kumimoji="0" lang="pl-PL" sz="8000" b="1" i="0" u="none" strike="noStrike" kern="0" cap="none" spc="0" normalizeH="0" baseline="0" dirty="0">
                <a:ln>
                  <a:noFill/>
                </a:ln>
                <a:solidFill>
                  <a:schemeClr val="accent1"/>
                </a:solidFill>
                <a:effectLst/>
                <a:uLnTx/>
                <a:uFillTx/>
                <a:latin typeface="Amatic SC Regular"/>
                <a:sym typeface="Oswald Light" charset="0"/>
              </a:rPr>
              <a:t>PropTypes</a:t>
            </a:r>
            <a:r>
              <a:rPr kumimoji="0" lang="pl-PL" sz="8000" b="0" i="0" u="none" strike="noStrike" kern="0" cap="none" spc="0" normalizeH="0" baseline="0" dirty="0">
                <a:ln>
                  <a:noFill/>
                </a:ln>
                <a:solidFill>
                  <a:srgbClr val="FFFFFF"/>
                </a:solidFill>
                <a:effectLst/>
                <a:uLnTx/>
                <a:uFillTx/>
                <a:latin typeface="Amatic SC Regular"/>
                <a:sym typeface="Oswald Light" charset="0"/>
              </a:rPr>
              <a:t> is a react.js built-in mechanism to run typechecking</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lang="pl-PL" kern="0" noProof="0" dirty="0"/>
              <a:t>All you have to do is to assign a specific property to a component</a:t>
            </a:r>
            <a:endParaRPr kumimoji="0" lang="pl-PL" sz="8000" b="0" i="0" u="none" strike="noStrike" kern="0" cap="none" spc="0" normalizeH="0" baseline="0" noProof="0" dirty="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1589571545"/>
      </p:ext>
    </p:extLst>
  </p:cSld>
  <p:clrMapOvr>
    <a:masterClrMapping/>
  </p:clrMapOvr>
  <p:transition spd="slow">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85</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19</a:t>
            </a:r>
          </a:p>
        </p:txBody>
      </p:sp>
      <p:sp>
        <p:nvSpPr>
          <p:cNvPr id="11"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Props typechecking</a:t>
            </a:r>
          </a:p>
          <a:p>
            <a:r>
              <a:rPr lang="pl-PL" sz="6500" dirty="0"/>
              <a:t>(let’s convert some of the components to classes as well)</a:t>
            </a:r>
          </a:p>
          <a:p>
            <a:endParaRPr lang="pl-PL" sz="6500" dirty="0"/>
          </a:p>
          <a:p>
            <a:r>
              <a:rPr lang="pl-PL" sz="4400" dirty="0"/>
              <a:t>source available: 03-class-based-components</a:t>
            </a:r>
          </a:p>
        </p:txBody>
      </p:sp>
    </p:spTree>
    <p:extLst>
      <p:ext uri="{BB962C8B-B14F-4D97-AF65-F5344CB8AC3E}">
        <p14:creationId xmlns:p14="http://schemas.microsoft.com/office/powerpoint/2010/main" val="32874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86</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20</a:t>
            </a: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Action binding</a:t>
            </a:r>
          </a:p>
        </p:txBody>
      </p:sp>
      <p:sp>
        <p:nvSpPr>
          <p:cNvPr id="14" name="Content Placeholder 15"/>
          <p:cNvSpPr txBox="1">
            <a:spLocks/>
          </p:cNvSpPr>
          <p:nvPr/>
        </p:nvSpPr>
        <p:spPr>
          <a:xfrm>
            <a:off x="2463800" y="7177209"/>
            <a:ext cx="19494500" cy="2091482"/>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kumimoji="0" lang="en-US" sz="11600" b="0" i="0" u="none" strike="noStrike" kern="0" cap="none" spc="0" normalizeH="0" baseline="0" noProof="0" dirty="0">
                <a:ln>
                  <a:noFill/>
                </a:ln>
                <a:solidFill>
                  <a:srgbClr val="FFFFFF"/>
                </a:solidFill>
                <a:effectLst/>
                <a:uLnTx/>
                <a:uFillTx/>
                <a:latin typeface="Amatic SC Regular"/>
                <a:sym typeface="Oswald Light" charset="0"/>
              </a:rPr>
              <a:t>Making application interactive!</a:t>
            </a:r>
            <a:endParaRPr kumimoji="0" lang="pl-PL" sz="5600" b="0" i="0" u="none" strike="noStrike" kern="0" cap="none" spc="0" normalizeH="0" baseline="0" noProof="0" dirty="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21281238"/>
      </p:ext>
    </p:extLst>
  </p:cSld>
  <p:clrMapOvr>
    <a:masterClrMapping/>
  </p:clrMapOvr>
  <p:transition spd="slow">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a:spLocks noGrp="1"/>
          </p:cNvSpPr>
          <p:nvPr>
            <p:ph type="body" sz="quarter" idx="21"/>
          </p:nvPr>
        </p:nvSpPr>
        <p:spPr/>
        <p:txBody>
          <a:bodyPr/>
          <a:lstStyle/>
          <a:p>
            <a:pPr lvl="0">
              <a:spcBef>
                <a:spcPts val="3500"/>
              </a:spcBef>
            </a:pPr>
            <a:r>
              <a:rPr lang="pl-PL" sz="8000" b="1" dirty="0">
                <a:solidFill>
                  <a:srgbClr val="000000"/>
                </a:solidFill>
                <a:latin typeface="Amatic SC Regular" pitchFamily="2" charset="0"/>
              </a:rPr>
              <a:t>User clicks on tab</a:t>
            </a:r>
          </a:p>
        </p:txBody>
      </p:sp>
      <p:sp>
        <p:nvSpPr>
          <p:cNvPr id="20" name="Text Placeholder 19"/>
          <p:cNvSpPr>
            <a:spLocks noGrp="1"/>
          </p:cNvSpPr>
          <p:nvPr>
            <p:ph type="body" sz="quarter" idx="22"/>
          </p:nvPr>
        </p:nvSpPr>
        <p:spPr/>
        <p:txBody>
          <a:bodyPr/>
          <a:lstStyle/>
          <a:p>
            <a:pPr lvl="0">
              <a:spcBef>
                <a:spcPts val="3500"/>
              </a:spcBef>
            </a:pPr>
            <a:r>
              <a:rPr lang="pl-PL" sz="6600" b="1" dirty="0">
                <a:latin typeface="Amatic SC Regular" pitchFamily="2" charset="0"/>
              </a:rPr>
              <a:t>Active tab indicator updates</a:t>
            </a:r>
          </a:p>
        </p:txBody>
      </p:sp>
      <p:sp>
        <p:nvSpPr>
          <p:cNvPr id="21" name="Text Placeholder 20"/>
          <p:cNvSpPr>
            <a:spLocks noGrp="1"/>
          </p:cNvSpPr>
          <p:nvPr>
            <p:ph type="body" sz="quarter" idx="23"/>
          </p:nvPr>
        </p:nvSpPr>
        <p:spPr/>
        <p:txBody>
          <a:bodyPr/>
          <a:lstStyle/>
          <a:p>
            <a:pPr lvl="0">
              <a:spcBef>
                <a:spcPts val="3500"/>
              </a:spcBef>
            </a:pPr>
            <a:r>
              <a:rPr lang="pl-PL" sz="6600" b="1" dirty="0">
                <a:solidFill>
                  <a:schemeClr val="accent3"/>
                </a:solidFill>
                <a:latin typeface="Amatic SC Regular" pitchFamily="2" charset="0"/>
              </a:rPr>
              <a:t>Proper component is rendered</a:t>
            </a:r>
          </a:p>
        </p:txBody>
      </p:sp>
      <p:sp>
        <p:nvSpPr>
          <p:cNvPr id="22" name="Text Placeholder 21"/>
          <p:cNvSpPr>
            <a:spLocks noGrp="1"/>
          </p:cNvSpPr>
          <p:nvPr>
            <p:ph type="body" sz="quarter" idx="24"/>
          </p:nvPr>
        </p:nvSpPr>
        <p:spPr/>
        <p:txBody>
          <a:bodyPr/>
          <a:lstStyle/>
          <a:p>
            <a:pPr lvl="0">
              <a:spcBef>
                <a:spcPts val="3500"/>
              </a:spcBef>
            </a:pPr>
            <a:r>
              <a:rPr lang="pl-PL" sz="6600" b="1" dirty="0">
                <a:solidFill>
                  <a:schemeClr val="accent3"/>
                </a:solidFill>
                <a:latin typeface="Amatic SC Regular" pitchFamily="2" charset="0"/>
              </a:rPr>
              <a:t>Content component decides</a:t>
            </a:r>
          </a:p>
        </p:txBody>
      </p:sp>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87</a:t>
            </a:fld>
            <a:endParaRPr lang="en-US" dirty="0"/>
          </a:p>
        </p:txBody>
      </p:sp>
      <p:sp>
        <p:nvSpPr>
          <p:cNvPr id="2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a:latin typeface="Sketch Gothic" panose="02000506040000020004" pitchFamily="50" charset="0"/>
              </a:rPr>
              <a:t>Introduction to react.js</a:t>
            </a:r>
            <a:endParaRPr lang="pl-PL" kern="0" dirty="0">
              <a:latin typeface="Sketch Gothic" panose="02000506040000020004" pitchFamily="50" charset="0"/>
            </a:endParaRPr>
          </a:p>
        </p:txBody>
      </p:sp>
      <p:sp>
        <p:nvSpPr>
          <p:cNvPr id="2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21</a:t>
            </a:r>
          </a:p>
        </p:txBody>
      </p:sp>
    </p:spTree>
    <p:extLst>
      <p:ext uri="{BB962C8B-B14F-4D97-AF65-F5344CB8AC3E}">
        <p14:creationId xmlns:p14="http://schemas.microsoft.com/office/powerpoint/2010/main" val="110017108"/>
      </p:ext>
    </p:extLst>
  </p:cSld>
  <p:clrMapOvr>
    <a:masterClrMapping/>
  </p:clrMapOvr>
  <p:transition spd="med">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5083753"/>
            <a:ext cx="9999095" cy="3963412"/>
          </a:xfrm>
        </p:spPr>
        <p:txBody>
          <a:bodyPr anchor="b"/>
          <a:lstStyle/>
          <a:p>
            <a:r>
              <a:rPr lang="pl-PL" sz="11000" b="1" dirty="0">
                <a:solidFill>
                  <a:schemeClr val="accent1"/>
                </a:solidFill>
              </a:rPr>
              <a:t>Conditional rendering</a:t>
            </a:r>
          </a:p>
          <a:p>
            <a:r>
              <a:rPr lang="pl-PL" sz="7000" dirty="0"/>
              <a:t>Decide what to render based on current conditions</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88</a:t>
            </a:fld>
            <a:endParaRPr lang="en-US" dirty="0"/>
          </a:p>
        </p:txBody>
      </p:sp>
      <p:sp>
        <p:nvSpPr>
          <p:cNvPr id="13"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Introduction to react.js</a:t>
            </a:r>
          </a:p>
        </p:txBody>
      </p:sp>
      <p:sp>
        <p:nvSpPr>
          <p:cNvPr id="14"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22</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8520" y="2709591"/>
            <a:ext cx="8413360" cy="313113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4131" y="6184472"/>
            <a:ext cx="8417749" cy="619700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5439906"/>
      </p:ext>
    </p:extLst>
  </p:cSld>
  <p:clrMapOvr>
    <a:masterClrMapping/>
  </p:clrMapOvr>
  <p:transition spd="slow">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89</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23</a:t>
            </a:r>
            <a:endParaRPr lang="pl-PL" kern="0" dirty="0">
              <a:latin typeface="Sketch Gothic" panose="02000506040000020004" pitchFamily="50" charset="0"/>
            </a:endParaRPr>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en-US" sz="6500" dirty="0"/>
              <a:t>Bringing some life to the application</a:t>
            </a:r>
            <a:endParaRPr lang="pl-PL" sz="6500" dirty="0"/>
          </a:p>
          <a:p>
            <a:endParaRPr lang="pl-PL" sz="6500" dirty="0"/>
          </a:p>
          <a:p>
            <a:endParaRPr lang="pl-PL" sz="6500" dirty="0"/>
          </a:p>
          <a:p>
            <a:r>
              <a:rPr lang="pl-PL" sz="4400" dirty="0"/>
              <a:t>source available: 0</a:t>
            </a:r>
            <a:r>
              <a:rPr lang="en-US" sz="4400" dirty="0"/>
              <a:t>4-state-action-binding</a:t>
            </a:r>
            <a:endParaRPr lang="pl-PL" sz="4400" dirty="0"/>
          </a:p>
        </p:txBody>
      </p:sp>
    </p:spTree>
    <p:extLst>
      <p:ext uri="{BB962C8B-B14F-4D97-AF65-F5344CB8AC3E}">
        <p14:creationId xmlns:p14="http://schemas.microsoft.com/office/powerpoint/2010/main" val="58749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sz="13000" dirty="0"/>
              <a:t>one thread == one stack == one thing at a time</a:t>
            </a:r>
          </a:p>
          <a:p>
            <a:r>
              <a:rPr lang="pl-PL" sz="6600" dirty="0"/>
              <a:t>except not really.</a:t>
            </a:r>
          </a:p>
        </p:txBody>
      </p:sp>
      <p:sp>
        <p:nvSpPr>
          <p:cNvPr id="3" name="Title 2"/>
          <p:cNvSpPr>
            <a:spLocks noGrp="1"/>
          </p:cNvSpPr>
          <p:nvPr>
            <p:ph type="title"/>
          </p:nvPr>
        </p:nvSpPr>
        <p:spPr/>
        <p:txBody>
          <a:bodyPr/>
          <a:lstStyle/>
          <a:p>
            <a:r>
              <a:rPr lang="pl-PL" dirty="0">
                <a:latin typeface="Sketch Gothic" panose="02000506040000020004" pitchFamily="50" charset="0"/>
              </a:rPr>
              <a:t>JavaScript basics</a:t>
            </a: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7</a:t>
            </a:r>
          </a:p>
        </p:txBody>
      </p:sp>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a:t>
            </a:fld>
            <a:endParaRPr lang="en-US" dirty="0"/>
          </a:p>
        </p:txBody>
      </p:sp>
    </p:spTree>
    <p:extLst>
      <p:ext uri="{BB962C8B-B14F-4D97-AF65-F5344CB8AC3E}">
        <p14:creationId xmlns:p14="http://schemas.microsoft.com/office/powerpoint/2010/main" val="2323177627"/>
      </p:ext>
    </p:extLst>
  </p:cSld>
  <p:clrMapOvr>
    <a:masterClrMapping/>
  </p:clrMapOvr>
  <p:transition spd="slow">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90</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1"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1</a:t>
            </a:r>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a:latin typeface="Sketch Gothic" panose="02000506040000020004" pitchFamily="50" charset="0"/>
              </a:rPr>
              <a:t>Lists rendering</a:t>
            </a:r>
          </a:p>
        </p:txBody>
      </p:sp>
      <p:sp>
        <p:nvSpPr>
          <p:cNvPr id="13" name="Content Placeholder 1"/>
          <p:cNvSpPr>
            <a:spLocks noGrp="1"/>
          </p:cNvSpPr>
          <p:nvPr>
            <p:ph idx="1"/>
          </p:nvPr>
        </p:nvSpPr>
        <p:spPr>
          <a:xfrm>
            <a:off x="1716822" y="10158521"/>
            <a:ext cx="21602400" cy="2295331"/>
          </a:xfrm>
        </p:spPr>
        <p:txBody>
          <a:bodyPr/>
          <a:lstStyle/>
          <a:p>
            <a:pPr lvl="0"/>
            <a:r>
              <a:rPr lang="en-US" sz="11000" dirty="0"/>
              <a:t>“</a:t>
            </a:r>
            <a:r>
              <a:rPr lang="en-US" sz="11000" b="1" dirty="0">
                <a:solidFill>
                  <a:schemeClr val="accent1"/>
                </a:solidFill>
              </a:rPr>
              <a:t>key</a:t>
            </a:r>
            <a:r>
              <a:rPr lang="en-US" sz="11000" dirty="0"/>
              <a:t>” property is crucial.</a:t>
            </a:r>
            <a:endParaRPr lang="pl-PL" sz="5600" dirty="0">
              <a:solidFill>
                <a:srgbClr val="ECB1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048" y="4415937"/>
            <a:ext cx="12488623" cy="5414457"/>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82307207"/>
      </p:ext>
    </p:extLst>
  </p:cSld>
  <p:clrMapOvr>
    <a:masterClrMapping/>
  </p:clrMapOvr>
  <p:transition spd="slow">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91</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Component lifecycle</a:t>
            </a: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a:t>React.js allows us to intercept each phase of components lifecycle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a:t>Useful when we want to update component configuration based on the calculation on new </a:t>
            </a:r>
            <a:r>
              <a:rPr lang="pl-PL" sz="7800" kern="0" dirty="0">
                <a:solidFill>
                  <a:schemeClr val="accent1"/>
                </a:solidFill>
              </a:rPr>
              <a:t>props</a:t>
            </a:r>
            <a:r>
              <a:rPr lang="pl-PL" sz="7800" kern="0" dirty="0"/>
              <a:t> or the difference between new and old ones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a:t>Hooks may be necessary when you’re dealing with 3rd party libraries</a:t>
            </a:r>
          </a:p>
        </p:txBody>
      </p:sp>
      <p:sp>
        <p:nvSpPr>
          <p:cNvPr id="15"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6"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2</a:t>
            </a:r>
          </a:p>
        </p:txBody>
      </p:sp>
    </p:spTree>
    <p:extLst>
      <p:ext uri="{BB962C8B-B14F-4D97-AF65-F5344CB8AC3E}">
        <p14:creationId xmlns:p14="http://schemas.microsoft.com/office/powerpoint/2010/main" val="1953329672"/>
      </p:ext>
    </p:extLst>
  </p:cSld>
  <p:clrMapOvr>
    <a:masterClrMapping/>
  </p:clrMapOvr>
  <p:transition spd="slow">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92</a:t>
            </a:fld>
            <a:endParaRPr lang="en-US" dirty="0"/>
          </a:p>
        </p:txBody>
      </p:sp>
      <p:sp>
        <p:nvSpPr>
          <p:cNvPr id="15"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6"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3</a:t>
            </a:r>
          </a:p>
        </p:txBody>
      </p:sp>
      <p:sp>
        <p:nvSpPr>
          <p:cNvPr id="3" name="Rectangle 2">
            <a:extLst>
              <a:ext uri="{FF2B5EF4-FFF2-40B4-BE49-F238E27FC236}">
                <a16:creationId xmlns:a16="http://schemas.microsoft.com/office/drawing/2014/main" id="{7426D6C8-8DE3-41A5-A9D9-2148A2F08743}"/>
              </a:ext>
            </a:extLst>
          </p:cNvPr>
          <p:cNvSpPr/>
          <p:nvPr/>
        </p:nvSpPr>
        <p:spPr bwMode="auto">
          <a:xfrm>
            <a:off x="2621280" y="2624752"/>
            <a:ext cx="6217920" cy="9536768"/>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pl-PL" sz="4000" b="0" i="0" u="none" strike="noStrike" cap="none" normalizeH="0" baseline="0" dirty="0" err="1">
                <a:ln>
                  <a:noFill/>
                </a:ln>
                <a:solidFill>
                  <a:srgbClr val="4CBAB1"/>
                </a:solidFill>
                <a:effectLst/>
                <a:latin typeface="Sketch Gothic" panose="02000506040000020004" pitchFamily="50" charset="0"/>
                <a:sym typeface="Gill Sans" charset="0"/>
              </a:rPr>
              <a:t>Mounting</a:t>
            </a:r>
            <a:endParaRPr kumimoji="0" lang="pl-PL" sz="4000" b="0" i="0" u="none" strike="noStrike" cap="none" normalizeH="0" baseline="0" dirty="0">
              <a:ln>
                <a:noFill/>
              </a:ln>
              <a:solidFill>
                <a:srgbClr val="4CBAB1"/>
              </a:solidFill>
              <a:effectLst/>
              <a:latin typeface="Sketch Gothic" panose="02000506040000020004" pitchFamily="50" charset="0"/>
              <a:sym typeface="Gill Sans" charset="0"/>
            </a:endParaRPr>
          </a:p>
        </p:txBody>
      </p:sp>
      <p:sp>
        <p:nvSpPr>
          <p:cNvPr id="10" name="Rectangle 9">
            <a:extLst>
              <a:ext uri="{FF2B5EF4-FFF2-40B4-BE49-F238E27FC236}">
                <a16:creationId xmlns:a16="http://schemas.microsoft.com/office/drawing/2014/main" id="{62B4EDCB-D36F-4D6C-AAD9-1BF20A2D59D7}"/>
              </a:ext>
            </a:extLst>
          </p:cNvPr>
          <p:cNvSpPr/>
          <p:nvPr/>
        </p:nvSpPr>
        <p:spPr bwMode="auto">
          <a:xfrm>
            <a:off x="9001760" y="2624752"/>
            <a:ext cx="6217920" cy="9536768"/>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pl-PL" sz="4000" b="0" i="0" u="none" strike="noStrike" cap="none" normalizeH="0" baseline="0" dirty="0" err="1">
                <a:ln>
                  <a:noFill/>
                </a:ln>
                <a:solidFill>
                  <a:srgbClr val="4CBAB1"/>
                </a:solidFill>
                <a:effectLst/>
                <a:latin typeface="Sketch Gothic" panose="02000506040000020004" pitchFamily="50" charset="0"/>
                <a:sym typeface="Gill Sans" charset="0"/>
              </a:rPr>
              <a:t>Updating</a:t>
            </a:r>
            <a:endParaRPr kumimoji="0" lang="pl-PL" sz="4000" b="0" i="0" u="none" strike="noStrike" cap="none" normalizeH="0" baseline="0" dirty="0">
              <a:ln>
                <a:noFill/>
              </a:ln>
              <a:solidFill>
                <a:srgbClr val="4CBAB1"/>
              </a:solidFill>
              <a:effectLst/>
              <a:latin typeface="Sketch Gothic" panose="02000506040000020004" pitchFamily="50" charset="0"/>
              <a:sym typeface="Gill Sans" charset="0"/>
            </a:endParaRPr>
          </a:p>
        </p:txBody>
      </p:sp>
      <p:sp>
        <p:nvSpPr>
          <p:cNvPr id="11" name="Rectangle 10">
            <a:extLst>
              <a:ext uri="{FF2B5EF4-FFF2-40B4-BE49-F238E27FC236}">
                <a16:creationId xmlns:a16="http://schemas.microsoft.com/office/drawing/2014/main" id="{A690DC4C-8AE9-408F-A23B-D455977617B8}"/>
              </a:ext>
            </a:extLst>
          </p:cNvPr>
          <p:cNvSpPr/>
          <p:nvPr/>
        </p:nvSpPr>
        <p:spPr bwMode="auto">
          <a:xfrm>
            <a:off x="15382240" y="2624752"/>
            <a:ext cx="6217920" cy="9536768"/>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pl-PL" sz="4000" b="0" i="0" u="none" strike="noStrike" cap="none" normalizeH="0" baseline="0" dirty="0" err="1">
                <a:ln>
                  <a:noFill/>
                </a:ln>
                <a:solidFill>
                  <a:srgbClr val="4CBAB1"/>
                </a:solidFill>
                <a:effectLst/>
                <a:latin typeface="Sketch Gothic" panose="02000506040000020004" pitchFamily="50" charset="0"/>
                <a:sym typeface="Gill Sans" charset="0"/>
              </a:rPr>
              <a:t>Unmounting</a:t>
            </a:r>
            <a:endParaRPr kumimoji="0" lang="pl-PL" sz="4000" b="0" i="0" u="none" strike="noStrike" cap="none" normalizeH="0" baseline="0" dirty="0">
              <a:ln>
                <a:noFill/>
              </a:ln>
              <a:solidFill>
                <a:srgbClr val="4CBAB1"/>
              </a:solidFill>
              <a:effectLst/>
              <a:latin typeface="Sketch Gothic" panose="02000506040000020004" pitchFamily="50" charset="0"/>
              <a:sym typeface="Gill Sans" charset="0"/>
            </a:endParaRPr>
          </a:p>
        </p:txBody>
      </p:sp>
      <p:sp>
        <p:nvSpPr>
          <p:cNvPr id="4" name="Rectangle 3">
            <a:extLst>
              <a:ext uri="{FF2B5EF4-FFF2-40B4-BE49-F238E27FC236}">
                <a16:creationId xmlns:a16="http://schemas.microsoft.com/office/drawing/2014/main" id="{16A2E70A-3E5C-408E-8A0A-153DD2B5347E}"/>
              </a:ext>
            </a:extLst>
          </p:cNvPr>
          <p:cNvSpPr/>
          <p:nvPr/>
        </p:nvSpPr>
        <p:spPr bwMode="auto">
          <a:xfrm>
            <a:off x="2773680" y="4328160"/>
            <a:ext cx="5913120" cy="640080"/>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constructor</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9" name="Straight Arrow Connector 8">
            <a:extLst>
              <a:ext uri="{FF2B5EF4-FFF2-40B4-BE49-F238E27FC236}">
                <a16:creationId xmlns:a16="http://schemas.microsoft.com/office/drawing/2014/main" id="{61E0DC1D-6984-40C0-BF1B-6E6E97D7D1B9}"/>
              </a:ext>
            </a:extLst>
          </p:cNvPr>
          <p:cNvCxnSpPr>
            <a:cxnSpLocks/>
          </p:cNvCxnSpPr>
          <p:nvPr/>
        </p:nvCxnSpPr>
        <p:spPr bwMode="auto">
          <a:xfrm>
            <a:off x="5730240" y="362712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010EE242-E4F8-47DC-8B1A-40DD79FA444C}"/>
              </a:ext>
            </a:extLst>
          </p:cNvPr>
          <p:cNvCxnSpPr/>
          <p:nvPr/>
        </p:nvCxnSpPr>
        <p:spPr bwMode="auto">
          <a:xfrm>
            <a:off x="5730240" y="505968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ectangle 17">
            <a:extLst>
              <a:ext uri="{FF2B5EF4-FFF2-40B4-BE49-F238E27FC236}">
                <a16:creationId xmlns:a16="http://schemas.microsoft.com/office/drawing/2014/main" id="{B1DCA892-0A4A-4EF1-8ECF-127AB8B58AEE}"/>
              </a:ext>
            </a:extLst>
          </p:cNvPr>
          <p:cNvSpPr/>
          <p:nvPr/>
        </p:nvSpPr>
        <p:spPr bwMode="auto">
          <a:xfrm>
            <a:off x="2773679" y="5768862"/>
            <a:ext cx="12324077" cy="601458"/>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getDerivedStateFromProps</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sp>
        <p:nvSpPr>
          <p:cNvPr id="12" name="TextBox 11">
            <a:extLst>
              <a:ext uri="{FF2B5EF4-FFF2-40B4-BE49-F238E27FC236}">
                <a16:creationId xmlns:a16="http://schemas.microsoft.com/office/drawing/2014/main" id="{B19341CD-C401-4810-A030-B104FDE18457}"/>
              </a:ext>
            </a:extLst>
          </p:cNvPr>
          <p:cNvSpPr txBox="1"/>
          <p:nvPr/>
        </p:nvSpPr>
        <p:spPr>
          <a:xfrm>
            <a:off x="9353652" y="3581552"/>
            <a:ext cx="1893468" cy="584775"/>
          </a:xfrm>
          <a:prstGeom prst="rect">
            <a:avLst/>
          </a:prstGeom>
          <a:noFill/>
        </p:spPr>
        <p:txBody>
          <a:bodyPr wrap="none" rtlCol="0">
            <a:spAutoFit/>
          </a:bodyPr>
          <a:lstStyle/>
          <a:p>
            <a:r>
              <a:rPr lang="pl-PL" sz="3200" dirty="0">
                <a:solidFill>
                  <a:schemeClr val="accent1"/>
                </a:solidFill>
                <a:latin typeface="Sketch Gothic" panose="02000506040000020004" pitchFamily="50" charset="0"/>
              </a:rPr>
              <a:t>New </a:t>
            </a:r>
            <a:r>
              <a:rPr lang="pl-PL" sz="3200" dirty="0" err="1">
                <a:solidFill>
                  <a:schemeClr val="accent1"/>
                </a:solidFill>
                <a:latin typeface="Sketch Gothic" panose="02000506040000020004" pitchFamily="50" charset="0"/>
              </a:rPr>
              <a:t>props</a:t>
            </a:r>
            <a:endParaRPr lang="pl-PL" sz="3200" dirty="0">
              <a:solidFill>
                <a:schemeClr val="accent1"/>
              </a:solidFill>
              <a:latin typeface="Sketch Gothic" panose="02000506040000020004" pitchFamily="50" charset="0"/>
            </a:endParaRPr>
          </a:p>
        </p:txBody>
      </p:sp>
      <p:sp>
        <p:nvSpPr>
          <p:cNvPr id="19" name="TextBox 18">
            <a:extLst>
              <a:ext uri="{FF2B5EF4-FFF2-40B4-BE49-F238E27FC236}">
                <a16:creationId xmlns:a16="http://schemas.microsoft.com/office/drawing/2014/main" id="{ECA643FD-C0EE-477C-904A-F498C0232007}"/>
              </a:ext>
            </a:extLst>
          </p:cNvPr>
          <p:cNvSpPr txBox="1"/>
          <p:nvPr/>
        </p:nvSpPr>
        <p:spPr>
          <a:xfrm>
            <a:off x="13172493" y="3581551"/>
            <a:ext cx="1418978" cy="584775"/>
          </a:xfrm>
          <a:prstGeom prst="rect">
            <a:avLst/>
          </a:prstGeom>
          <a:noFill/>
        </p:spPr>
        <p:txBody>
          <a:bodyPr wrap="none" rtlCol="0">
            <a:spAutoFit/>
          </a:bodyPr>
          <a:lstStyle/>
          <a:p>
            <a:r>
              <a:rPr lang="pl-PL" sz="3200" dirty="0" err="1">
                <a:solidFill>
                  <a:schemeClr val="accent1"/>
                </a:solidFill>
                <a:latin typeface="Sketch Gothic" panose="02000506040000020004" pitchFamily="50" charset="0"/>
              </a:rPr>
              <a:t>setState</a:t>
            </a:r>
            <a:endParaRPr lang="pl-PL" sz="3200" dirty="0">
              <a:solidFill>
                <a:schemeClr val="accent1"/>
              </a:solidFill>
              <a:latin typeface="Sketch Gothic" panose="02000506040000020004" pitchFamily="50" charset="0"/>
            </a:endParaRPr>
          </a:p>
        </p:txBody>
      </p:sp>
      <p:cxnSp>
        <p:nvCxnSpPr>
          <p:cNvPr id="20" name="Straight Arrow Connector 19">
            <a:extLst>
              <a:ext uri="{FF2B5EF4-FFF2-40B4-BE49-F238E27FC236}">
                <a16:creationId xmlns:a16="http://schemas.microsoft.com/office/drawing/2014/main" id="{6605A0D0-3684-4725-9B4C-EE78E154B7B6}"/>
              </a:ext>
            </a:extLst>
          </p:cNvPr>
          <p:cNvCxnSpPr>
            <a:cxnSpLocks/>
          </p:cNvCxnSpPr>
          <p:nvPr/>
        </p:nvCxnSpPr>
        <p:spPr bwMode="auto">
          <a:xfrm>
            <a:off x="10239426" y="4206240"/>
            <a:ext cx="0" cy="146304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 name="Rectangle 21">
            <a:extLst>
              <a:ext uri="{FF2B5EF4-FFF2-40B4-BE49-F238E27FC236}">
                <a16:creationId xmlns:a16="http://schemas.microsoft.com/office/drawing/2014/main" id="{8ECB04A5-FFB2-46DF-9821-ECF8A769E38B}"/>
              </a:ext>
            </a:extLst>
          </p:cNvPr>
          <p:cNvSpPr/>
          <p:nvPr/>
        </p:nvSpPr>
        <p:spPr bwMode="auto">
          <a:xfrm>
            <a:off x="9123680" y="7179084"/>
            <a:ext cx="598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shouldComponentUpdate</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23" name="Straight Arrow Connector 22">
            <a:extLst>
              <a:ext uri="{FF2B5EF4-FFF2-40B4-BE49-F238E27FC236}">
                <a16:creationId xmlns:a16="http://schemas.microsoft.com/office/drawing/2014/main" id="{A375A850-D3A4-4DA3-9009-AC634B7E1F22}"/>
              </a:ext>
            </a:extLst>
          </p:cNvPr>
          <p:cNvCxnSpPr>
            <a:cxnSpLocks/>
          </p:cNvCxnSpPr>
          <p:nvPr/>
        </p:nvCxnSpPr>
        <p:spPr bwMode="auto">
          <a:xfrm>
            <a:off x="10239426" y="649224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43BE8F68-CA3C-409B-A812-54C696AF4C0F}"/>
              </a:ext>
            </a:extLst>
          </p:cNvPr>
          <p:cNvCxnSpPr>
            <a:cxnSpLocks/>
          </p:cNvCxnSpPr>
          <p:nvPr/>
        </p:nvCxnSpPr>
        <p:spPr bwMode="auto">
          <a:xfrm>
            <a:off x="13897026" y="4206240"/>
            <a:ext cx="0" cy="146304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Rectangle 26">
            <a:extLst>
              <a:ext uri="{FF2B5EF4-FFF2-40B4-BE49-F238E27FC236}">
                <a16:creationId xmlns:a16="http://schemas.microsoft.com/office/drawing/2014/main" id="{8A050C45-752F-4F29-B951-F507866CABAD}"/>
              </a:ext>
            </a:extLst>
          </p:cNvPr>
          <p:cNvSpPr/>
          <p:nvPr/>
        </p:nvSpPr>
        <p:spPr bwMode="auto">
          <a:xfrm>
            <a:off x="2773680" y="8590597"/>
            <a:ext cx="1233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render</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28" name="Straight Arrow Connector 27">
            <a:extLst>
              <a:ext uri="{FF2B5EF4-FFF2-40B4-BE49-F238E27FC236}">
                <a16:creationId xmlns:a16="http://schemas.microsoft.com/office/drawing/2014/main" id="{F0769396-DB0A-4967-A408-B6EEEE3B43F5}"/>
              </a:ext>
            </a:extLst>
          </p:cNvPr>
          <p:cNvCxnSpPr>
            <a:cxnSpLocks/>
          </p:cNvCxnSpPr>
          <p:nvPr/>
        </p:nvCxnSpPr>
        <p:spPr bwMode="auto">
          <a:xfrm>
            <a:off x="11925986" y="7859077"/>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a:extLst>
              <a:ext uri="{FF2B5EF4-FFF2-40B4-BE49-F238E27FC236}">
                <a16:creationId xmlns:a16="http://schemas.microsoft.com/office/drawing/2014/main" id="{3E3F81BC-382A-40C5-A840-A30D60EED6E2}"/>
              </a:ext>
            </a:extLst>
          </p:cNvPr>
          <p:cNvCxnSpPr>
            <a:cxnSpLocks/>
          </p:cNvCxnSpPr>
          <p:nvPr/>
        </p:nvCxnSpPr>
        <p:spPr bwMode="auto">
          <a:xfrm>
            <a:off x="5730240" y="6492240"/>
            <a:ext cx="0" cy="2006917"/>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a:extLst>
              <a:ext uri="{FF2B5EF4-FFF2-40B4-BE49-F238E27FC236}">
                <a16:creationId xmlns:a16="http://schemas.microsoft.com/office/drawing/2014/main" id="{E00608BF-A1A0-41B7-B3F2-416F8A590CF0}"/>
              </a:ext>
            </a:extLst>
          </p:cNvPr>
          <p:cNvCxnSpPr>
            <a:cxnSpLocks/>
          </p:cNvCxnSpPr>
          <p:nvPr/>
        </p:nvCxnSpPr>
        <p:spPr bwMode="auto">
          <a:xfrm>
            <a:off x="12627026" y="7859077"/>
            <a:ext cx="520014" cy="309563"/>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Multiplication Sign 31">
            <a:extLst>
              <a:ext uri="{FF2B5EF4-FFF2-40B4-BE49-F238E27FC236}">
                <a16:creationId xmlns:a16="http://schemas.microsoft.com/office/drawing/2014/main" id="{AFEE364A-9963-42D1-AF11-E617BCB9F6B9}"/>
              </a:ext>
            </a:extLst>
          </p:cNvPr>
          <p:cNvSpPr/>
          <p:nvPr/>
        </p:nvSpPr>
        <p:spPr bwMode="auto">
          <a:xfrm>
            <a:off x="13177520" y="7950517"/>
            <a:ext cx="487680" cy="487680"/>
          </a:xfrm>
          <a:prstGeom prst="mathMultiply">
            <a:avLst/>
          </a:prstGeom>
          <a:solidFill>
            <a:srgbClr val="C000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Rectangle 35">
            <a:extLst>
              <a:ext uri="{FF2B5EF4-FFF2-40B4-BE49-F238E27FC236}">
                <a16:creationId xmlns:a16="http://schemas.microsoft.com/office/drawing/2014/main" id="{50655056-41FF-460C-B3BD-59231EFC23B4}"/>
              </a:ext>
            </a:extLst>
          </p:cNvPr>
          <p:cNvSpPr/>
          <p:nvPr/>
        </p:nvSpPr>
        <p:spPr bwMode="auto">
          <a:xfrm>
            <a:off x="9113520" y="9981942"/>
            <a:ext cx="598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getSnapshotBeforeUpdate</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37" name="Straight Arrow Connector 36">
            <a:extLst>
              <a:ext uri="{FF2B5EF4-FFF2-40B4-BE49-F238E27FC236}">
                <a16:creationId xmlns:a16="http://schemas.microsoft.com/office/drawing/2014/main" id="{82A9F84D-357E-4FB7-87D7-83299E6B4433}"/>
              </a:ext>
            </a:extLst>
          </p:cNvPr>
          <p:cNvCxnSpPr>
            <a:cxnSpLocks/>
          </p:cNvCxnSpPr>
          <p:nvPr/>
        </p:nvCxnSpPr>
        <p:spPr bwMode="auto">
          <a:xfrm>
            <a:off x="11925986" y="9280902"/>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a:extLst>
              <a:ext uri="{FF2B5EF4-FFF2-40B4-BE49-F238E27FC236}">
                <a16:creationId xmlns:a16="http://schemas.microsoft.com/office/drawing/2014/main" id="{015A16BC-2C2E-43ED-8367-ADE81E90BF08}"/>
              </a:ext>
            </a:extLst>
          </p:cNvPr>
          <p:cNvSpPr/>
          <p:nvPr/>
        </p:nvSpPr>
        <p:spPr bwMode="auto">
          <a:xfrm>
            <a:off x="9123680" y="11347500"/>
            <a:ext cx="598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componentDidUpdate</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39" name="Straight Arrow Connector 38">
            <a:extLst>
              <a:ext uri="{FF2B5EF4-FFF2-40B4-BE49-F238E27FC236}">
                <a16:creationId xmlns:a16="http://schemas.microsoft.com/office/drawing/2014/main" id="{3FA6C28D-7065-4513-9912-281E586D48E0}"/>
              </a:ext>
            </a:extLst>
          </p:cNvPr>
          <p:cNvCxnSpPr>
            <a:cxnSpLocks/>
          </p:cNvCxnSpPr>
          <p:nvPr/>
        </p:nvCxnSpPr>
        <p:spPr bwMode="auto">
          <a:xfrm>
            <a:off x="11925986" y="1067694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1" name="Rectangle 40">
            <a:extLst>
              <a:ext uri="{FF2B5EF4-FFF2-40B4-BE49-F238E27FC236}">
                <a16:creationId xmlns:a16="http://schemas.microsoft.com/office/drawing/2014/main" id="{3E2810B9-66F2-4EFC-8787-E77865AE08EE}"/>
              </a:ext>
            </a:extLst>
          </p:cNvPr>
          <p:cNvSpPr/>
          <p:nvPr/>
        </p:nvSpPr>
        <p:spPr bwMode="auto">
          <a:xfrm>
            <a:off x="2738120" y="11353555"/>
            <a:ext cx="598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componentDidMount</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42" name="Straight Arrow Connector 41">
            <a:extLst>
              <a:ext uri="{FF2B5EF4-FFF2-40B4-BE49-F238E27FC236}">
                <a16:creationId xmlns:a16="http://schemas.microsoft.com/office/drawing/2014/main" id="{B5D25C90-8D69-4DA5-BA75-076E9D3ED72D}"/>
              </a:ext>
            </a:extLst>
          </p:cNvPr>
          <p:cNvCxnSpPr>
            <a:cxnSpLocks/>
          </p:cNvCxnSpPr>
          <p:nvPr/>
        </p:nvCxnSpPr>
        <p:spPr bwMode="auto">
          <a:xfrm>
            <a:off x="5730240" y="9280902"/>
            <a:ext cx="0" cy="2006917"/>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Arrow Connector 42">
            <a:extLst>
              <a:ext uri="{FF2B5EF4-FFF2-40B4-BE49-F238E27FC236}">
                <a16:creationId xmlns:a16="http://schemas.microsoft.com/office/drawing/2014/main" id="{43C8106C-FFA1-46F0-9A86-CAC7B075BB06}"/>
              </a:ext>
            </a:extLst>
          </p:cNvPr>
          <p:cNvCxnSpPr>
            <a:cxnSpLocks/>
          </p:cNvCxnSpPr>
          <p:nvPr/>
        </p:nvCxnSpPr>
        <p:spPr bwMode="auto">
          <a:xfrm>
            <a:off x="18491200" y="3413760"/>
            <a:ext cx="0" cy="787278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5" name="Rectangle 44">
            <a:extLst>
              <a:ext uri="{FF2B5EF4-FFF2-40B4-BE49-F238E27FC236}">
                <a16:creationId xmlns:a16="http://schemas.microsoft.com/office/drawing/2014/main" id="{8497489D-354B-4A8D-8ACD-4A07E4605BC9}"/>
              </a:ext>
            </a:extLst>
          </p:cNvPr>
          <p:cNvSpPr/>
          <p:nvPr/>
        </p:nvSpPr>
        <p:spPr bwMode="auto">
          <a:xfrm>
            <a:off x="15499080" y="11347500"/>
            <a:ext cx="598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componentWillUnmount</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48" name="Straight Arrow Connector 47">
            <a:extLst>
              <a:ext uri="{FF2B5EF4-FFF2-40B4-BE49-F238E27FC236}">
                <a16:creationId xmlns:a16="http://schemas.microsoft.com/office/drawing/2014/main" id="{55BB520E-F5B3-40D1-8175-4B78D863A561}"/>
              </a:ext>
            </a:extLst>
          </p:cNvPr>
          <p:cNvCxnSpPr>
            <a:cxnSpLocks/>
          </p:cNvCxnSpPr>
          <p:nvPr/>
        </p:nvCxnSpPr>
        <p:spPr bwMode="auto">
          <a:xfrm>
            <a:off x="13927506" y="649224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79573667"/>
      </p:ext>
    </p:extLst>
  </p:cSld>
  <p:clrMapOvr>
    <a:masterClrMapping/>
  </p:clrMapOvr>
  <p:transition spd="slow">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93</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Enhance lists renderings and inspect lifecycle hooks</a:t>
            </a:r>
          </a:p>
          <a:p>
            <a:endParaRPr lang="pl-PL" sz="6500" dirty="0"/>
          </a:p>
          <a:p>
            <a:endParaRPr lang="pl-PL" sz="6500" dirty="0"/>
          </a:p>
          <a:p>
            <a:r>
              <a:rPr lang="pl-PL" sz="4400" dirty="0"/>
              <a:t>source available</a:t>
            </a:r>
            <a:r>
              <a:rPr lang="pl-PL" sz="4400"/>
              <a:t>: 05-list-renderings-and-lifecycle</a:t>
            </a:r>
            <a:endParaRPr lang="pl-PL" sz="4400" dirty="0"/>
          </a:p>
        </p:txBody>
      </p:sp>
      <p:sp>
        <p:nvSpPr>
          <p:cNvPr id="8"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9"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4</a:t>
            </a:r>
          </a:p>
        </p:txBody>
      </p:sp>
    </p:spTree>
    <p:extLst>
      <p:ext uri="{BB962C8B-B14F-4D97-AF65-F5344CB8AC3E}">
        <p14:creationId xmlns:p14="http://schemas.microsoft.com/office/powerpoint/2010/main" val="188493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94</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PureComponent</a:t>
            </a: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11600" kern="0" dirty="0"/>
              <a:t>Special </a:t>
            </a:r>
            <a:r>
              <a:rPr lang="pl-PL" sz="11600" kern="0" dirty="0" err="1"/>
              <a:t>subtype</a:t>
            </a:r>
            <a:r>
              <a:rPr lang="pl-PL" sz="11600" kern="0" dirty="0"/>
              <a:t> of react.js component. Reduces number of </a:t>
            </a:r>
            <a:r>
              <a:rPr lang="pl-PL" sz="11600" kern="0" dirty="0">
                <a:solidFill>
                  <a:schemeClr val="accent1"/>
                </a:solidFill>
              </a:rPr>
              <a:t>wasted </a:t>
            </a:r>
            <a:r>
              <a:rPr lang="pl-PL" sz="11600" kern="0" dirty="0" err="1">
                <a:solidFill>
                  <a:schemeClr val="accent1"/>
                </a:solidFill>
              </a:rPr>
              <a:t>renderings</a:t>
            </a:r>
            <a:r>
              <a:rPr lang="pl-PL" sz="11600" kern="0" dirty="0"/>
              <a:t>.</a:t>
            </a:r>
            <a:endParaRPr lang="pl-PL" sz="5600" kern="0" dirty="0"/>
          </a:p>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5600" kern="0" dirty="0" err="1"/>
              <a:t>Functional</a:t>
            </a:r>
            <a:r>
              <a:rPr lang="pl-PL" sz="5600" kern="0" dirty="0"/>
              <a:t> </a:t>
            </a:r>
            <a:r>
              <a:rPr lang="pl-PL" sz="5600" kern="0" dirty="0" err="1"/>
              <a:t>components</a:t>
            </a:r>
            <a:r>
              <a:rPr lang="pl-PL" sz="5600" kern="0" dirty="0"/>
              <a:t> </a:t>
            </a:r>
            <a:r>
              <a:rPr lang="pl-PL" sz="5600" kern="0" dirty="0" err="1"/>
              <a:t>equivalent</a:t>
            </a:r>
            <a:r>
              <a:rPr lang="pl-PL" sz="5600" kern="0" dirty="0"/>
              <a:t>: </a:t>
            </a:r>
            <a:r>
              <a:rPr lang="pl-PL" sz="5600" kern="0" dirty="0" err="1">
                <a:solidFill>
                  <a:schemeClr val="accent1"/>
                </a:solidFill>
              </a:rPr>
              <a:t>React.memo</a:t>
            </a:r>
            <a:r>
              <a:rPr lang="pl-PL" sz="5600" kern="0" dirty="0"/>
              <a:t>(</a:t>
            </a:r>
            <a:r>
              <a:rPr lang="pl-PL" sz="5600" kern="0" dirty="0" err="1"/>
              <a:t>function</a:t>
            </a:r>
            <a:r>
              <a:rPr lang="pl-PL" sz="5600" kern="0" dirty="0"/>
              <a:t>(</a:t>
            </a:r>
            <a:r>
              <a:rPr lang="pl-PL" sz="5600" kern="0" dirty="0" err="1"/>
              <a:t>props</a:t>
            </a:r>
            <a:r>
              <a:rPr lang="pl-PL" sz="5600" kern="0" dirty="0"/>
              <a:t>))</a:t>
            </a:r>
          </a:p>
        </p:txBody>
      </p:sp>
      <p:sp>
        <p:nvSpPr>
          <p:cNvPr id="12"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3"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5</a:t>
            </a:r>
          </a:p>
        </p:txBody>
      </p:sp>
    </p:spTree>
    <p:extLst>
      <p:ext uri="{BB962C8B-B14F-4D97-AF65-F5344CB8AC3E}">
        <p14:creationId xmlns:p14="http://schemas.microsoft.com/office/powerpoint/2010/main" val="2211778760"/>
      </p:ext>
    </p:extLst>
  </p:cSld>
  <p:clrMapOvr>
    <a:masterClrMapping/>
  </p:clrMapOvr>
  <p:transition spd="slow">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dirty="0"/>
              <a:t>October 2019</a:t>
            </a:r>
            <a:endParaRPr lang="en-US" dirty="0"/>
          </a:p>
        </p:txBody>
      </p:sp>
      <p:sp>
        <p:nvSpPr>
          <p:cNvPr id="6" name="Footer Placeholder 5"/>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95</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a:solidFill>
                  <a:srgbClr val="4CBAB1"/>
                </a:solidFill>
              </a:rPr>
              <a:t>Hands-on</a:t>
            </a:r>
          </a:p>
          <a:p>
            <a:r>
              <a:rPr lang="pl-PL" sz="6500" dirty="0"/>
              <a:t>Optimize number of renderings by inheriting from React.PureComponent</a:t>
            </a:r>
          </a:p>
          <a:p>
            <a:endParaRPr lang="pl-PL" sz="6500" dirty="0"/>
          </a:p>
          <a:p>
            <a:endParaRPr lang="pl-PL" sz="6500" dirty="0"/>
          </a:p>
          <a:p>
            <a:r>
              <a:rPr lang="pl-PL" sz="4400" dirty="0"/>
              <a:t>source available: 06-pure-components</a:t>
            </a:r>
          </a:p>
        </p:txBody>
      </p:sp>
      <p:sp>
        <p:nvSpPr>
          <p:cNvPr id="8"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9"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6</a:t>
            </a:r>
          </a:p>
        </p:txBody>
      </p:sp>
    </p:spTree>
    <p:extLst>
      <p:ext uri="{BB962C8B-B14F-4D97-AF65-F5344CB8AC3E}">
        <p14:creationId xmlns:p14="http://schemas.microsoft.com/office/powerpoint/2010/main" val="2299571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96</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Error </a:t>
            </a:r>
            <a:r>
              <a:rPr lang="pl-PL" sz="13000" kern="0" dirty="0" err="1">
                <a:latin typeface="Sketch Gothic" panose="02000506040000020004" pitchFamily="50" charset="0"/>
              </a:rPr>
              <a:t>handling</a:t>
            </a:r>
            <a:endParaRPr lang="pl-PL" sz="13000" kern="0" dirty="0">
              <a:latin typeface="Sketch Gothic" panose="02000506040000020004" pitchFamily="50" charset="0"/>
            </a:endParaRP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7800" kern="0" dirty="0" err="1"/>
              <a:t>During</a:t>
            </a:r>
            <a:r>
              <a:rPr lang="pl-PL" sz="7800" kern="0" dirty="0"/>
              <a:t> </a:t>
            </a:r>
            <a:r>
              <a:rPr lang="pl-PL" sz="7800" kern="0" dirty="0" err="1"/>
              <a:t>runtime</a:t>
            </a:r>
            <a:r>
              <a:rPr lang="pl-PL" sz="7800" kern="0" dirty="0"/>
              <a:t>, </a:t>
            </a:r>
            <a:r>
              <a:rPr lang="pl-PL" sz="7800" kern="0" dirty="0" err="1"/>
              <a:t>when</a:t>
            </a:r>
            <a:r>
              <a:rPr lang="pl-PL" sz="7800" kern="0" dirty="0"/>
              <a:t> </a:t>
            </a:r>
            <a:r>
              <a:rPr lang="pl-PL" sz="7800" kern="0" dirty="0" err="1"/>
              <a:t>exception</a:t>
            </a:r>
            <a:r>
              <a:rPr lang="pl-PL" sz="7800" kern="0" dirty="0"/>
              <a:t> </a:t>
            </a:r>
            <a:r>
              <a:rPr lang="pl-PL" sz="7800" kern="0" dirty="0" err="1"/>
              <a:t>happens</a:t>
            </a:r>
            <a:r>
              <a:rPr lang="pl-PL" sz="7800" kern="0" dirty="0"/>
              <a:t> </a:t>
            </a:r>
            <a:r>
              <a:rPr lang="pl-PL" sz="7800" kern="0" dirty="0" err="1"/>
              <a:t>within</a:t>
            </a:r>
            <a:r>
              <a:rPr lang="pl-PL" sz="7800" kern="0" dirty="0"/>
              <a:t> component </a:t>
            </a:r>
            <a:r>
              <a:rPr lang="pl-PL" sz="7800" kern="0" dirty="0" err="1"/>
              <a:t>code</a:t>
            </a:r>
            <a:r>
              <a:rPr lang="pl-PL" sz="7800" kern="0" dirty="0"/>
              <a:t> (</a:t>
            </a:r>
            <a:r>
              <a:rPr lang="pl-PL" sz="7800" kern="0" dirty="0" err="1"/>
              <a:t>either</a:t>
            </a:r>
            <a:r>
              <a:rPr lang="pl-PL" sz="7800" kern="0" dirty="0"/>
              <a:t> </a:t>
            </a:r>
            <a:r>
              <a:rPr lang="pl-PL" sz="7800" kern="0" dirty="0" err="1"/>
              <a:t>constructor</a:t>
            </a:r>
            <a:r>
              <a:rPr lang="pl-PL" sz="7800" kern="0" dirty="0"/>
              <a:t>, </a:t>
            </a:r>
            <a:r>
              <a:rPr lang="pl-PL" sz="7800" kern="0" dirty="0" err="1"/>
              <a:t>render</a:t>
            </a:r>
            <a:r>
              <a:rPr lang="pl-PL" sz="7800" kern="0" dirty="0"/>
              <a:t> </a:t>
            </a:r>
            <a:r>
              <a:rPr lang="pl-PL" sz="7800" kern="0" dirty="0" err="1"/>
              <a:t>method</a:t>
            </a:r>
            <a:r>
              <a:rPr lang="pl-PL" sz="7800" kern="0" dirty="0"/>
              <a:t> </a:t>
            </a:r>
            <a:r>
              <a:rPr lang="pl-PL" sz="7800" kern="0" dirty="0" err="1"/>
              <a:t>or</a:t>
            </a:r>
            <a:r>
              <a:rPr lang="pl-PL" sz="7800" kern="0" dirty="0"/>
              <a:t> </a:t>
            </a:r>
            <a:r>
              <a:rPr lang="pl-PL" sz="7800" kern="0" dirty="0" err="1"/>
              <a:t>lifecycle</a:t>
            </a:r>
            <a:r>
              <a:rPr lang="pl-PL" sz="7800" kern="0" dirty="0"/>
              <a:t> </a:t>
            </a:r>
            <a:r>
              <a:rPr lang="pl-PL" sz="7800" kern="0" dirty="0" err="1"/>
              <a:t>methods</a:t>
            </a:r>
            <a:r>
              <a:rPr lang="pl-PL" sz="7800" kern="0" dirty="0"/>
              <a:t>), the </a:t>
            </a:r>
            <a:r>
              <a:rPr lang="pl-PL" sz="7800" kern="0" dirty="0" err="1"/>
              <a:t>application</a:t>
            </a:r>
            <a:r>
              <a:rPr lang="pl-PL" sz="7800" kern="0" dirty="0"/>
              <a:t> </a:t>
            </a:r>
            <a:r>
              <a:rPr lang="pl-PL" sz="7800" kern="0" dirty="0" err="1"/>
              <a:t>will</a:t>
            </a:r>
            <a:r>
              <a:rPr lang="pl-PL" sz="7800" kern="0" dirty="0"/>
              <a:t> </a:t>
            </a:r>
            <a:r>
              <a:rPr lang="pl-PL" sz="7800" kern="0" dirty="0" err="1"/>
              <a:t>crash</a:t>
            </a:r>
            <a:r>
              <a:rPr lang="pl-PL" sz="7800" kern="0" dirty="0"/>
              <a:t> - the </a:t>
            </a:r>
            <a:r>
              <a:rPr lang="pl-PL" sz="7800" kern="0" dirty="0" err="1"/>
              <a:t>whole</a:t>
            </a:r>
            <a:r>
              <a:rPr lang="pl-PL" sz="7800" kern="0" dirty="0"/>
              <a:t> component </a:t>
            </a:r>
            <a:r>
              <a:rPr lang="pl-PL" sz="7800" kern="0" dirty="0" err="1"/>
              <a:t>tree</a:t>
            </a:r>
            <a:r>
              <a:rPr lang="pl-PL" sz="7800" kern="0" dirty="0"/>
              <a:t> </a:t>
            </a:r>
            <a:r>
              <a:rPr lang="pl-PL" sz="7800" kern="0" dirty="0" err="1">
                <a:solidFill>
                  <a:srgbClr val="FFC000"/>
                </a:solidFill>
              </a:rPr>
              <a:t>will</a:t>
            </a:r>
            <a:r>
              <a:rPr lang="pl-PL" sz="7800" kern="0" dirty="0">
                <a:solidFill>
                  <a:srgbClr val="FFC000"/>
                </a:solidFill>
              </a:rPr>
              <a:t> not be </a:t>
            </a:r>
            <a:r>
              <a:rPr lang="pl-PL" sz="7800" kern="0" dirty="0" err="1">
                <a:solidFill>
                  <a:srgbClr val="FFC000"/>
                </a:solidFill>
              </a:rPr>
              <a:t>rendered</a:t>
            </a:r>
            <a:r>
              <a:rPr lang="pl-PL" sz="7800" kern="0" dirty="0"/>
              <a:t>.</a:t>
            </a:r>
            <a:endParaRPr kumimoji="0" lang="pl-PL" sz="7800" b="0" i="0" u="none" strike="noStrike" kern="0" cap="none" spc="0" normalizeH="0" baseline="0" noProof="0" dirty="0">
              <a:ln>
                <a:noFill/>
              </a:ln>
              <a:solidFill>
                <a:srgbClr val="FFFFFF"/>
              </a:solidFill>
              <a:effectLst/>
              <a:uLnTx/>
              <a:uFillTx/>
              <a:latin typeface="Amatic SC Regular"/>
              <a:sym typeface="Oswald Light" charset="0"/>
            </a:endParaRPr>
          </a:p>
        </p:txBody>
      </p:sp>
      <p:sp>
        <p:nvSpPr>
          <p:cNvPr id="12"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3"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7</a:t>
            </a:r>
          </a:p>
        </p:txBody>
      </p:sp>
    </p:spTree>
    <p:extLst>
      <p:ext uri="{BB962C8B-B14F-4D97-AF65-F5344CB8AC3E}">
        <p14:creationId xmlns:p14="http://schemas.microsoft.com/office/powerpoint/2010/main" val="1066558221"/>
      </p:ext>
    </p:extLst>
  </p:cSld>
  <p:clrMapOvr>
    <a:masterClrMapping/>
  </p:clrMapOvr>
  <p:transition spd="slow">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97</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a:latin typeface="Sketch Gothic" panose="02000506040000020004" pitchFamily="50" charset="0"/>
              </a:rPr>
              <a:t>Error </a:t>
            </a:r>
            <a:r>
              <a:rPr lang="pl-PL" sz="13000" kern="0" dirty="0" err="1">
                <a:latin typeface="Sketch Gothic" panose="02000506040000020004" pitchFamily="50" charset="0"/>
              </a:rPr>
              <a:t>handling</a:t>
            </a:r>
            <a:endParaRPr lang="pl-PL" sz="13000" kern="0" dirty="0">
              <a:latin typeface="Sketch Gothic" panose="02000506040000020004" pitchFamily="50" charset="0"/>
            </a:endParaRP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12000" kern="0" dirty="0"/>
              <a:t>We </a:t>
            </a:r>
            <a:r>
              <a:rPr lang="pl-PL" sz="12000" kern="0" dirty="0" err="1"/>
              <a:t>can</a:t>
            </a:r>
            <a:r>
              <a:rPr lang="pl-PL" sz="12000" kern="0" dirty="0"/>
              <a:t> </a:t>
            </a:r>
            <a:r>
              <a:rPr lang="pl-PL" sz="12000" kern="0" dirty="0" err="1"/>
              <a:t>catch</a:t>
            </a:r>
            <a:r>
              <a:rPr lang="pl-PL" sz="12000" kern="0" dirty="0"/>
              <a:t> </a:t>
            </a:r>
            <a:r>
              <a:rPr lang="pl-PL" sz="12000" kern="0" dirty="0" err="1"/>
              <a:t>those</a:t>
            </a:r>
            <a:r>
              <a:rPr lang="pl-PL" sz="12000" kern="0" dirty="0"/>
              <a:t> </a:t>
            </a:r>
            <a:r>
              <a:rPr lang="pl-PL" sz="12000" kern="0" dirty="0" err="1"/>
              <a:t>errors</a:t>
            </a:r>
            <a:r>
              <a:rPr lang="pl-PL" sz="12000" kern="0" dirty="0"/>
              <a:t> and </a:t>
            </a:r>
            <a:r>
              <a:rPr lang="pl-PL" sz="12000" kern="0" dirty="0" err="1"/>
              <a:t>render</a:t>
            </a:r>
            <a:r>
              <a:rPr lang="pl-PL" sz="12000" kern="0" dirty="0"/>
              <a:t> </a:t>
            </a:r>
            <a:r>
              <a:rPr lang="pl-PL" sz="12000" kern="0" dirty="0" err="1"/>
              <a:t>fallback</a:t>
            </a:r>
            <a:r>
              <a:rPr lang="pl-PL" sz="12000" kern="0" dirty="0"/>
              <a:t> </a:t>
            </a:r>
            <a:r>
              <a:rPr lang="pl-PL" sz="12000" kern="0" dirty="0" err="1"/>
              <a:t>ui</a:t>
            </a:r>
            <a:r>
              <a:rPr lang="pl-PL" sz="12000" kern="0" dirty="0"/>
              <a:t> </a:t>
            </a:r>
            <a:r>
              <a:rPr lang="pl-PL" sz="12000" kern="0" dirty="0" err="1"/>
              <a:t>instead</a:t>
            </a:r>
            <a:r>
              <a:rPr lang="pl-PL" sz="12000" kern="0" dirty="0"/>
              <a:t>.</a:t>
            </a:r>
            <a:endParaRPr kumimoji="0" lang="pl-PL" sz="12000" b="0" i="0" u="none" strike="noStrike" kern="0" cap="none" spc="0" normalizeH="0" baseline="0" noProof="0" dirty="0">
              <a:ln>
                <a:noFill/>
              </a:ln>
              <a:solidFill>
                <a:srgbClr val="FFFFFF"/>
              </a:solidFill>
              <a:effectLst/>
              <a:uLnTx/>
              <a:uFillTx/>
              <a:latin typeface="Amatic SC Regular"/>
              <a:sym typeface="Oswald Light" charset="0"/>
            </a:endParaRPr>
          </a:p>
        </p:txBody>
      </p:sp>
      <p:sp>
        <p:nvSpPr>
          <p:cNvPr id="12" name="Title 2"/>
          <p:cNvSpPr>
            <a:spLocks noGrp="1"/>
          </p:cNvSpPr>
          <p:nvPr>
            <p:ph type="title"/>
          </p:nvPr>
        </p:nvSpPr>
        <p:spPr>
          <a:xfrm>
            <a:off x="1282700" y="254000"/>
            <a:ext cx="20675600" cy="1930400"/>
          </a:xfrm>
        </p:spPr>
        <p:txBody>
          <a:bodyPr/>
          <a:lstStyle/>
          <a:p>
            <a:r>
              <a:rPr lang="pl-PL" dirty="0">
                <a:latin typeface="Sketch Gothic" panose="02000506040000020004" pitchFamily="50" charset="0"/>
              </a:rPr>
              <a:t>react.js more advanced concepts</a:t>
            </a:r>
          </a:p>
        </p:txBody>
      </p:sp>
      <p:sp>
        <p:nvSpPr>
          <p:cNvPr id="13" name="Text Placeholder 3"/>
          <p:cNvSpPr>
            <a:spLocks noGrp="1"/>
          </p:cNvSpPr>
          <p:nvPr>
            <p:ph type="body" sz="quarter" idx="10"/>
          </p:nvPr>
        </p:nvSpPr>
        <p:spPr>
          <a:xfrm>
            <a:off x="22057096" y="161256"/>
            <a:ext cx="2326904" cy="2681536"/>
          </a:xfrm>
        </p:spPr>
        <p:txBody>
          <a:bodyPr/>
          <a:lstStyle/>
          <a:p>
            <a:r>
              <a:rPr lang="pl-PL" dirty="0">
                <a:latin typeface="Sketch Gothic" panose="02000506040000020004" pitchFamily="50" charset="0"/>
              </a:rPr>
              <a:t>8</a:t>
            </a:r>
          </a:p>
        </p:txBody>
      </p:sp>
    </p:spTree>
    <p:extLst>
      <p:ext uri="{BB962C8B-B14F-4D97-AF65-F5344CB8AC3E}">
        <p14:creationId xmlns:p14="http://schemas.microsoft.com/office/powerpoint/2010/main" val="3326472883"/>
      </p:ext>
    </p:extLst>
  </p:cSld>
  <p:clrMapOvr>
    <a:masterClrMapping/>
  </p:clrMapOvr>
  <p:transition spd="slow">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err="1"/>
              <a:t>componentDidCatch</a:t>
            </a:r>
            <a:r>
              <a:rPr lang="pl-PL" dirty="0"/>
              <a:t>(error, info)</a:t>
            </a:r>
          </a:p>
        </p:txBody>
      </p:sp>
      <p:sp>
        <p:nvSpPr>
          <p:cNvPr id="4" name="Text Placeholder 3"/>
          <p:cNvSpPr>
            <a:spLocks noGrp="1"/>
          </p:cNvSpPr>
          <p:nvPr>
            <p:ph type="body" sz="quarter" idx="11"/>
          </p:nvPr>
        </p:nvSpPr>
        <p:spPr>
          <a:xfrm>
            <a:off x="12624048" y="5180848"/>
            <a:ext cx="10083552" cy="1079500"/>
          </a:xfrm>
        </p:spPr>
        <p:txBody>
          <a:bodyPr/>
          <a:lstStyle/>
          <a:p>
            <a:r>
              <a:rPr lang="pl-PL" dirty="0" err="1"/>
              <a:t>static</a:t>
            </a:r>
            <a:r>
              <a:rPr lang="pl-PL" dirty="0"/>
              <a:t> </a:t>
            </a:r>
            <a:r>
              <a:rPr lang="pl-PL" dirty="0" err="1"/>
              <a:t>getDerivedStateFromError</a:t>
            </a:r>
            <a:r>
              <a:rPr lang="pl-PL" dirty="0"/>
              <a:t>(error)</a:t>
            </a:r>
          </a:p>
        </p:txBody>
      </p:sp>
      <p:sp>
        <p:nvSpPr>
          <p:cNvPr id="5" name="Text Placeholder 4"/>
          <p:cNvSpPr>
            <a:spLocks noGrp="1"/>
          </p:cNvSpPr>
          <p:nvPr>
            <p:ph type="body" sz="quarter" idx="12"/>
          </p:nvPr>
        </p:nvSpPr>
        <p:spPr>
          <a:xfrm>
            <a:off x="2398713" y="6693066"/>
            <a:ext cx="9001125" cy="1468166"/>
          </a:xfrm>
        </p:spPr>
        <p:txBody>
          <a:bodyPr/>
          <a:lstStyle/>
          <a:p>
            <a:pPr marL="685800" indent="-685800">
              <a:buFont typeface="Oswald Light" panose="02000303000000000000" pitchFamily="2" charset="-18"/>
              <a:buChar char="*"/>
            </a:pPr>
            <a:r>
              <a:rPr lang="pl-PL" sz="5200" dirty="0" err="1">
                <a:latin typeface="+mn-lt"/>
              </a:rPr>
              <a:t>Called</a:t>
            </a:r>
            <a:r>
              <a:rPr lang="pl-PL" sz="5200" dirty="0">
                <a:latin typeface="+mn-lt"/>
              </a:rPr>
              <a:t> </a:t>
            </a:r>
            <a:r>
              <a:rPr lang="pl-PL" sz="5200" dirty="0" err="1">
                <a:latin typeface="+mn-lt"/>
              </a:rPr>
              <a:t>during</a:t>
            </a:r>
            <a:r>
              <a:rPr lang="pl-PL" sz="5200" dirty="0">
                <a:latin typeface="+mn-lt"/>
              </a:rPr>
              <a:t> </a:t>
            </a:r>
            <a:r>
              <a:rPr lang="pl-PL" sz="5200" dirty="0" err="1">
                <a:solidFill>
                  <a:srgbClr val="FFC000"/>
                </a:solidFill>
                <a:latin typeface="+mn-lt"/>
              </a:rPr>
              <a:t>commit</a:t>
            </a:r>
            <a:r>
              <a:rPr lang="pl-PL" sz="5200" dirty="0">
                <a:latin typeface="+mn-lt"/>
              </a:rPr>
              <a:t> </a:t>
            </a:r>
            <a:r>
              <a:rPr lang="pl-PL" sz="5200" dirty="0" err="1">
                <a:latin typeface="+mn-lt"/>
              </a:rPr>
              <a:t>phase</a:t>
            </a:r>
            <a:endParaRPr lang="pl-PL" sz="5200" dirty="0">
              <a:latin typeface="+mn-lt"/>
            </a:endParaRPr>
          </a:p>
          <a:p>
            <a:pPr marL="685800" indent="-685800">
              <a:buFont typeface="Oswald Light" panose="02000303000000000000" pitchFamily="2" charset="-18"/>
              <a:buChar char="*"/>
            </a:pPr>
            <a:r>
              <a:rPr lang="pl-PL" sz="5200" dirty="0" err="1">
                <a:latin typeface="+mn-lt"/>
              </a:rPr>
              <a:t>Side</a:t>
            </a:r>
            <a:r>
              <a:rPr lang="pl-PL" sz="5200" dirty="0">
                <a:latin typeface="+mn-lt"/>
              </a:rPr>
              <a:t> </a:t>
            </a:r>
            <a:r>
              <a:rPr lang="pl-PL" sz="5200" dirty="0" err="1">
                <a:latin typeface="+mn-lt"/>
              </a:rPr>
              <a:t>effects</a:t>
            </a:r>
            <a:r>
              <a:rPr lang="pl-PL" sz="5200" dirty="0">
                <a:latin typeface="+mn-lt"/>
              </a:rPr>
              <a:t> </a:t>
            </a:r>
            <a:r>
              <a:rPr lang="pl-PL" sz="5200" dirty="0" err="1">
                <a:latin typeface="+mn-lt"/>
              </a:rPr>
              <a:t>are</a:t>
            </a:r>
            <a:r>
              <a:rPr lang="pl-PL" sz="5200" dirty="0">
                <a:latin typeface="+mn-lt"/>
              </a:rPr>
              <a:t> </a:t>
            </a:r>
            <a:r>
              <a:rPr lang="pl-PL" sz="5200" dirty="0" err="1">
                <a:latin typeface="+mn-lt"/>
              </a:rPr>
              <a:t>allowed</a:t>
            </a:r>
            <a:endParaRPr lang="pl-PL" sz="5200" dirty="0">
              <a:latin typeface="+mn-lt"/>
            </a:endParaRPr>
          </a:p>
          <a:p>
            <a:pPr marL="685800" indent="-685800">
              <a:buFont typeface="Oswald Light" panose="02000303000000000000" pitchFamily="2" charset="-18"/>
              <a:buChar char="*"/>
            </a:pPr>
            <a:r>
              <a:rPr lang="pl-PL" sz="5200" dirty="0" err="1">
                <a:latin typeface="+mn-lt"/>
              </a:rPr>
              <a:t>Will</a:t>
            </a:r>
            <a:r>
              <a:rPr lang="pl-PL" sz="5200" dirty="0">
                <a:latin typeface="+mn-lt"/>
              </a:rPr>
              <a:t> not </a:t>
            </a:r>
            <a:r>
              <a:rPr lang="pl-PL" sz="5200" dirty="0" err="1">
                <a:latin typeface="+mn-lt"/>
              </a:rPr>
              <a:t>work</a:t>
            </a:r>
            <a:r>
              <a:rPr lang="pl-PL" sz="5200" dirty="0">
                <a:latin typeface="+mn-lt"/>
              </a:rPr>
              <a:t> with </a:t>
            </a:r>
            <a:r>
              <a:rPr lang="pl-PL" sz="5200" dirty="0" err="1">
                <a:latin typeface="+mn-lt"/>
              </a:rPr>
              <a:t>server-side</a:t>
            </a:r>
            <a:r>
              <a:rPr lang="pl-PL" sz="5200" dirty="0">
                <a:latin typeface="+mn-lt"/>
              </a:rPr>
              <a:t> rendering</a:t>
            </a: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err="1">
                <a:latin typeface="+mn-lt"/>
              </a:rPr>
              <a:t>Called</a:t>
            </a:r>
            <a:r>
              <a:rPr lang="pl-PL" sz="5200" dirty="0">
                <a:latin typeface="+mn-lt"/>
              </a:rPr>
              <a:t> </a:t>
            </a:r>
            <a:r>
              <a:rPr lang="pl-PL" sz="5200" dirty="0" err="1">
                <a:latin typeface="+mn-lt"/>
              </a:rPr>
              <a:t>during</a:t>
            </a:r>
            <a:r>
              <a:rPr lang="pl-PL" sz="5200" dirty="0">
                <a:latin typeface="+mn-lt"/>
              </a:rPr>
              <a:t> </a:t>
            </a:r>
            <a:r>
              <a:rPr lang="pl-PL" sz="5200" dirty="0" err="1">
                <a:solidFill>
                  <a:srgbClr val="FFC000"/>
                </a:solidFill>
                <a:latin typeface="+mn-lt"/>
              </a:rPr>
              <a:t>render</a:t>
            </a:r>
            <a:r>
              <a:rPr lang="pl-PL" sz="5200" dirty="0">
                <a:solidFill>
                  <a:srgbClr val="FFC000"/>
                </a:solidFill>
                <a:latin typeface="+mn-lt"/>
              </a:rPr>
              <a:t> </a:t>
            </a:r>
            <a:r>
              <a:rPr lang="pl-PL" sz="5200" dirty="0" err="1">
                <a:solidFill>
                  <a:schemeClr val="bg1"/>
                </a:solidFill>
                <a:latin typeface="+mn-lt"/>
              </a:rPr>
              <a:t>stage</a:t>
            </a:r>
            <a:endParaRPr lang="pl-PL" sz="5200" dirty="0">
              <a:solidFill>
                <a:schemeClr val="bg1"/>
              </a:solidFill>
              <a:latin typeface="+mn-lt"/>
            </a:endParaRPr>
          </a:p>
          <a:p>
            <a:pPr marL="857250" lvl="0" indent="-857250">
              <a:buFont typeface="Amatic SC" pitchFamily="2" charset="0"/>
              <a:buChar char="*"/>
            </a:pPr>
            <a:r>
              <a:rPr lang="pl-PL" sz="5200" dirty="0" err="1">
                <a:solidFill>
                  <a:schemeClr val="bg1"/>
                </a:solidFill>
                <a:latin typeface="+mn-lt"/>
              </a:rPr>
              <a:t>State</a:t>
            </a:r>
            <a:r>
              <a:rPr lang="pl-PL" sz="5200" dirty="0">
                <a:solidFill>
                  <a:schemeClr val="bg1"/>
                </a:solidFill>
                <a:latin typeface="+mn-lt"/>
              </a:rPr>
              <a:t> </a:t>
            </a:r>
            <a:r>
              <a:rPr lang="pl-PL" sz="5200" dirty="0" err="1">
                <a:solidFill>
                  <a:schemeClr val="bg1"/>
                </a:solidFill>
                <a:latin typeface="+mn-lt"/>
              </a:rPr>
              <a:t>changes</a:t>
            </a:r>
            <a:r>
              <a:rPr lang="pl-PL" sz="5200" dirty="0">
                <a:solidFill>
                  <a:schemeClr val="bg1"/>
                </a:solidFill>
                <a:latin typeface="+mn-lt"/>
              </a:rPr>
              <a:t> </a:t>
            </a:r>
            <a:r>
              <a:rPr lang="pl-PL" sz="5200" dirty="0" err="1">
                <a:solidFill>
                  <a:schemeClr val="bg1"/>
                </a:solidFill>
                <a:latin typeface="+mn-lt"/>
              </a:rPr>
              <a:t>affecting</a:t>
            </a:r>
            <a:r>
              <a:rPr lang="pl-PL" sz="5200" dirty="0">
                <a:solidFill>
                  <a:schemeClr val="bg1"/>
                </a:solidFill>
                <a:latin typeface="+mn-lt"/>
              </a:rPr>
              <a:t> the </a:t>
            </a:r>
            <a:r>
              <a:rPr lang="pl-PL" sz="5200" dirty="0" err="1">
                <a:solidFill>
                  <a:schemeClr val="bg1"/>
                </a:solidFill>
                <a:latin typeface="+mn-lt"/>
              </a:rPr>
              <a:t>render</a:t>
            </a:r>
            <a:r>
              <a:rPr lang="pl-PL" sz="5200" dirty="0">
                <a:solidFill>
                  <a:schemeClr val="bg1"/>
                </a:solidFill>
                <a:latin typeface="+mn-lt"/>
              </a:rPr>
              <a:t> </a:t>
            </a:r>
            <a:r>
              <a:rPr lang="pl-PL" sz="5200" dirty="0" err="1">
                <a:solidFill>
                  <a:schemeClr val="bg1"/>
                </a:solidFill>
                <a:latin typeface="+mn-lt"/>
              </a:rPr>
              <a:t>phase</a:t>
            </a:r>
            <a:r>
              <a:rPr lang="pl-PL" sz="5200" dirty="0">
                <a:solidFill>
                  <a:schemeClr val="bg1"/>
                </a:solidFill>
                <a:latin typeface="+mn-lt"/>
              </a:rPr>
              <a:t> </a:t>
            </a:r>
            <a:r>
              <a:rPr lang="pl-PL" sz="5200" u="sng" dirty="0" err="1">
                <a:solidFill>
                  <a:schemeClr val="bg1"/>
                </a:solidFill>
                <a:latin typeface="+mn-lt"/>
              </a:rPr>
              <a:t>should</a:t>
            </a:r>
            <a:r>
              <a:rPr lang="pl-PL" sz="5200" dirty="0">
                <a:solidFill>
                  <a:schemeClr val="bg1"/>
                </a:solidFill>
                <a:latin typeface="+mn-lt"/>
              </a:rPr>
              <a:t> be </a:t>
            </a:r>
            <a:r>
              <a:rPr lang="pl-PL" sz="5200" dirty="0" err="1">
                <a:solidFill>
                  <a:schemeClr val="bg1"/>
                </a:solidFill>
                <a:latin typeface="+mn-lt"/>
              </a:rPr>
              <a:t>placed</a:t>
            </a:r>
            <a:r>
              <a:rPr lang="pl-PL" sz="5200" dirty="0">
                <a:solidFill>
                  <a:schemeClr val="bg1"/>
                </a:solidFill>
                <a:latin typeface="+mn-lt"/>
              </a:rPr>
              <a:t> </a:t>
            </a:r>
            <a:r>
              <a:rPr lang="pl-PL" sz="5200" dirty="0" err="1">
                <a:solidFill>
                  <a:schemeClr val="bg1"/>
                </a:solidFill>
                <a:latin typeface="+mn-lt"/>
              </a:rPr>
              <a:t>here</a:t>
            </a:r>
            <a:endParaRPr lang="pl-PL" sz="5200" dirty="0">
              <a:solidFill>
                <a:srgbClr val="FFC000"/>
              </a:solidFill>
              <a:latin typeface="+mn-lt"/>
            </a:endParaRPr>
          </a:p>
        </p:txBody>
      </p:sp>
      <p:sp>
        <p:nvSpPr>
          <p:cNvPr id="7" name="Text Placeholder 6"/>
          <p:cNvSpPr>
            <a:spLocks noGrp="1"/>
          </p:cNvSpPr>
          <p:nvPr>
            <p:ph type="body" sz="quarter" idx="14"/>
          </p:nvPr>
        </p:nvSpPr>
        <p:spPr/>
        <p:txBody>
          <a:bodyPr/>
          <a:lstStyle/>
          <a:p>
            <a:r>
              <a:rPr lang="pl-PL" sz="15000" dirty="0" err="1">
                <a:latin typeface="Sketch Gothic" panose="02000506040000020004" pitchFamily="50" charset="0"/>
              </a:rPr>
              <a:t>Additional</a:t>
            </a:r>
            <a:r>
              <a:rPr lang="pl-PL" sz="15000" dirty="0">
                <a:latin typeface="Sketch Gothic" panose="02000506040000020004" pitchFamily="50" charset="0"/>
              </a:rPr>
              <a:t> </a:t>
            </a:r>
            <a:r>
              <a:rPr lang="pl-PL" sz="15000" dirty="0" err="1">
                <a:latin typeface="Sketch Gothic" panose="02000506040000020004" pitchFamily="50" charset="0"/>
              </a:rPr>
              <a:t>lifecycle</a:t>
            </a:r>
            <a:r>
              <a:rPr lang="pl-PL" sz="15000" dirty="0">
                <a:latin typeface="Sketch Gothic" panose="02000506040000020004" pitchFamily="50" charset="0"/>
              </a:rPr>
              <a:t> </a:t>
            </a:r>
            <a:r>
              <a:rPr lang="pl-PL" sz="15000" dirty="0" err="1">
                <a:latin typeface="Sketch Gothic" panose="02000506040000020004" pitchFamily="50" charset="0"/>
              </a:rPr>
              <a:t>hooks</a:t>
            </a:r>
            <a:endParaRPr lang="pl-PL" sz="15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9" name="Date Placeholder 8"/>
          <p:cNvSpPr>
            <a:spLocks noGrp="1"/>
          </p:cNvSpPr>
          <p:nvPr>
            <p:ph type="dt" sz="half" idx="2"/>
          </p:nvPr>
        </p:nvSpPr>
        <p:spPr/>
        <p:txBody>
          <a:bodyPr/>
          <a:lstStyle/>
          <a:p>
            <a:r>
              <a:rPr lang="pl-PL" dirty="0"/>
              <a:t>October 2019</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98</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dirty="0">
                <a:latin typeface="Sketch Gothic" panose="02000506040000020004" pitchFamily="50" charset="0"/>
              </a:rPr>
              <a:t>react.js </a:t>
            </a:r>
            <a:r>
              <a:rPr lang="pl-PL" dirty="0" err="1">
                <a:latin typeface="Sketch Gothic" panose="02000506040000020004" pitchFamily="50" charset="0"/>
              </a:rPr>
              <a:t>more</a:t>
            </a:r>
            <a:r>
              <a:rPr lang="pl-PL" dirty="0">
                <a:latin typeface="Sketch Gothic" panose="02000506040000020004" pitchFamily="50" charset="0"/>
              </a:rPr>
              <a:t> </a:t>
            </a:r>
            <a:r>
              <a:rPr lang="pl-PL" dirty="0" err="1">
                <a:latin typeface="Sketch Gothic" panose="02000506040000020004" pitchFamily="50" charset="0"/>
              </a:rPr>
              <a:t>advanced</a:t>
            </a:r>
            <a:r>
              <a:rPr lang="pl-PL" dirty="0">
                <a:latin typeface="Sketch Gothic" panose="02000506040000020004" pitchFamily="50" charset="0"/>
              </a:rPr>
              <a:t> </a:t>
            </a:r>
            <a:r>
              <a:rPr lang="pl-PL" dirty="0" err="1">
                <a:latin typeface="Sketch Gothic" panose="02000506040000020004" pitchFamily="50" charset="0"/>
              </a:rPr>
              <a:t>concepts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9</a:t>
            </a:r>
          </a:p>
        </p:txBody>
      </p:sp>
    </p:spTree>
    <p:extLst>
      <p:ext uri="{BB962C8B-B14F-4D97-AF65-F5344CB8AC3E}">
        <p14:creationId xmlns:p14="http://schemas.microsoft.com/office/powerpoint/2010/main" val="372142484"/>
      </p:ext>
    </p:extLst>
  </p:cSld>
  <p:clrMapOvr>
    <a:masterClrMapping/>
  </p:clrMapOvr>
  <p:transition spd="med">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a:t>Introduction to React  |  Karol Kowalczuk, </a:t>
            </a:r>
            <a:r>
              <a:rPr lang="en-US" dirty="0" err="1"/>
              <a:t>Łukasz</a:t>
            </a:r>
            <a:r>
              <a:rPr lang="en-US" dirty="0"/>
              <a:t> </a:t>
            </a:r>
            <a:r>
              <a:rPr lang="en-US" dirty="0" err="1"/>
              <a:t>Wiśniewski</a:t>
            </a:r>
            <a:endParaRPr lang="en-US" dirty="0"/>
          </a:p>
        </p:txBody>
      </p:sp>
      <p:sp>
        <p:nvSpPr>
          <p:cNvPr id="6" name="Date Placeholder 5"/>
          <p:cNvSpPr>
            <a:spLocks noGrp="1"/>
          </p:cNvSpPr>
          <p:nvPr>
            <p:ph type="dt" sz="half" idx="2"/>
          </p:nvPr>
        </p:nvSpPr>
        <p:spPr/>
        <p:txBody>
          <a:bodyPr/>
          <a:lstStyle/>
          <a:p>
            <a:r>
              <a:rPr lang="pl-PL" dirty="0"/>
              <a:t>October 2019</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99</a:t>
            </a:fld>
            <a:endParaRPr lang="en-US" dirty="0"/>
          </a:p>
        </p:txBody>
      </p:sp>
      <p:sp>
        <p:nvSpPr>
          <p:cNvPr id="15" name="Title 2"/>
          <p:cNvSpPr>
            <a:spLocks noGrp="1"/>
          </p:cNvSpPr>
          <p:nvPr>
            <p:ph type="title"/>
          </p:nvPr>
        </p:nvSpPr>
        <p:spPr>
          <a:xfrm>
            <a:off x="1282700" y="254000"/>
            <a:ext cx="20675600" cy="1930400"/>
          </a:xfrm>
        </p:spPr>
        <p:txBody>
          <a:bodyPr/>
          <a:lstStyle/>
          <a:p>
            <a:pPr algn="r"/>
            <a:r>
              <a:rPr lang="pl-PL" dirty="0">
                <a:latin typeface="Sketch Gothic" panose="02000506040000020004" pitchFamily="50" charset="0"/>
              </a:rPr>
              <a:t>react.js more advanced concepts</a:t>
            </a:r>
          </a:p>
        </p:txBody>
      </p:sp>
      <p:sp>
        <p:nvSpPr>
          <p:cNvPr id="16" name="Text Placeholder 3"/>
          <p:cNvSpPr>
            <a:spLocks noGrp="1"/>
          </p:cNvSpPr>
          <p:nvPr>
            <p:ph type="body" sz="quarter" idx="10"/>
          </p:nvPr>
        </p:nvSpPr>
        <p:spPr>
          <a:xfrm>
            <a:off x="22057096" y="161256"/>
            <a:ext cx="2326904" cy="2681536"/>
          </a:xfrm>
        </p:spPr>
        <p:txBody>
          <a:bodyPr/>
          <a:lstStyle/>
          <a:p>
            <a:pPr marL="0" indent="0">
              <a:buNone/>
            </a:pPr>
            <a:r>
              <a:rPr lang="pl-PL" dirty="0">
                <a:latin typeface="Sketch Gothic" panose="02000506040000020004" pitchFamily="50" charset="0"/>
              </a:rPr>
              <a:t>10</a:t>
            </a:r>
          </a:p>
        </p:txBody>
      </p:sp>
      <p:sp>
        <p:nvSpPr>
          <p:cNvPr id="67" name="Rectangle 66">
            <a:extLst>
              <a:ext uri="{FF2B5EF4-FFF2-40B4-BE49-F238E27FC236}">
                <a16:creationId xmlns:a16="http://schemas.microsoft.com/office/drawing/2014/main" id="{41903102-0960-4B7E-BD63-9E0A372C0B66}"/>
              </a:ext>
            </a:extLst>
          </p:cNvPr>
          <p:cNvSpPr/>
          <p:nvPr/>
        </p:nvSpPr>
        <p:spPr bwMode="auto">
          <a:xfrm>
            <a:off x="15405100" y="2632904"/>
            <a:ext cx="6217920" cy="9536768"/>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pl-PL" sz="4000" b="0" i="0" u="none" strike="noStrike" cap="none" normalizeH="0" baseline="0" dirty="0">
                <a:ln>
                  <a:noFill/>
                </a:ln>
                <a:solidFill>
                  <a:schemeClr val="accent4"/>
                </a:solidFill>
                <a:effectLst/>
                <a:latin typeface="Sketch Gothic" panose="02000506040000020004" pitchFamily="50" charset="0"/>
                <a:sym typeface="Gill Sans" charset="0"/>
              </a:rPr>
              <a:t>Error</a:t>
            </a:r>
          </a:p>
        </p:txBody>
      </p:sp>
      <p:sp>
        <p:nvSpPr>
          <p:cNvPr id="68" name="Rectangle 67">
            <a:extLst>
              <a:ext uri="{FF2B5EF4-FFF2-40B4-BE49-F238E27FC236}">
                <a16:creationId xmlns:a16="http://schemas.microsoft.com/office/drawing/2014/main" id="{85C1498B-0BEB-47B0-A097-D97979F703E7}"/>
              </a:ext>
            </a:extLst>
          </p:cNvPr>
          <p:cNvSpPr/>
          <p:nvPr/>
        </p:nvSpPr>
        <p:spPr bwMode="auto">
          <a:xfrm>
            <a:off x="15547604" y="4998720"/>
            <a:ext cx="5913120" cy="640080"/>
          </a:xfrm>
          <a:prstGeom prst="rect">
            <a:avLst/>
          </a:prstGeom>
          <a:solidFill>
            <a:srgbClr val="FF2525"/>
          </a:solidFill>
          <a:ln>
            <a:solidFill>
              <a:srgbClr val="C00000"/>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bg1"/>
                </a:solidFill>
                <a:effectLst/>
                <a:latin typeface="Sketch Gothic" panose="02000506040000020004" pitchFamily="50" charset="0"/>
                <a:sym typeface="Gill Sans" charset="0"/>
              </a:rPr>
              <a:t>getDerivedStateFromError</a:t>
            </a:r>
            <a:endParaRPr kumimoji="0" lang="pl-PL" sz="3200" i="0" u="none" strike="noStrike" cap="none" normalizeH="0" baseline="0" dirty="0">
              <a:ln>
                <a:noFill/>
              </a:ln>
              <a:solidFill>
                <a:schemeClr val="bg1"/>
              </a:solidFill>
              <a:effectLst/>
              <a:latin typeface="Sketch Gothic" panose="02000506040000020004" pitchFamily="50" charset="0"/>
              <a:sym typeface="Gill Sans" charset="0"/>
            </a:endParaRPr>
          </a:p>
        </p:txBody>
      </p:sp>
      <p:sp>
        <p:nvSpPr>
          <p:cNvPr id="69" name="Rectangle 68">
            <a:extLst>
              <a:ext uri="{FF2B5EF4-FFF2-40B4-BE49-F238E27FC236}">
                <a16:creationId xmlns:a16="http://schemas.microsoft.com/office/drawing/2014/main" id="{1AFEBAFC-CC80-47BD-96A2-5917422E0D0B}"/>
              </a:ext>
            </a:extLst>
          </p:cNvPr>
          <p:cNvSpPr/>
          <p:nvPr/>
        </p:nvSpPr>
        <p:spPr bwMode="auto">
          <a:xfrm>
            <a:off x="15547604" y="9215179"/>
            <a:ext cx="5913120" cy="640080"/>
          </a:xfrm>
          <a:prstGeom prst="rect">
            <a:avLst/>
          </a:prstGeom>
          <a:solidFill>
            <a:srgbClr val="FF2525"/>
          </a:solidFill>
          <a:ln>
            <a:solidFill>
              <a:srgbClr val="C00000"/>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bg1"/>
                </a:solidFill>
                <a:effectLst/>
                <a:latin typeface="Sketch Gothic" panose="02000506040000020004" pitchFamily="50" charset="0"/>
                <a:sym typeface="Gill Sans" charset="0"/>
              </a:rPr>
              <a:t>componentDidCatch</a:t>
            </a:r>
            <a:endParaRPr kumimoji="0" lang="pl-PL" sz="3200" i="0" u="none" strike="noStrike" cap="none" normalizeH="0" baseline="0" dirty="0">
              <a:ln>
                <a:noFill/>
              </a:ln>
              <a:solidFill>
                <a:schemeClr val="bg1"/>
              </a:solidFill>
              <a:effectLst/>
              <a:latin typeface="Sketch Gothic" panose="02000506040000020004" pitchFamily="50" charset="0"/>
              <a:sym typeface="Gill Sans" charset="0"/>
            </a:endParaRPr>
          </a:p>
        </p:txBody>
      </p:sp>
      <p:sp>
        <p:nvSpPr>
          <p:cNvPr id="70" name="Rectangle 69">
            <a:extLst>
              <a:ext uri="{FF2B5EF4-FFF2-40B4-BE49-F238E27FC236}">
                <a16:creationId xmlns:a16="http://schemas.microsoft.com/office/drawing/2014/main" id="{7DD52300-0BE1-43E1-8684-A8D0705FC45F}"/>
              </a:ext>
            </a:extLst>
          </p:cNvPr>
          <p:cNvSpPr/>
          <p:nvPr/>
        </p:nvSpPr>
        <p:spPr bwMode="auto">
          <a:xfrm>
            <a:off x="2621280" y="2624752"/>
            <a:ext cx="6217920" cy="9536768"/>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pl-PL" sz="4000" b="0" i="0" u="none" strike="noStrike" cap="none" normalizeH="0" baseline="0" dirty="0" err="1">
                <a:ln>
                  <a:noFill/>
                </a:ln>
                <a:solidFill>
                  <a:srgbClr val="4CBAB1"/>
                </a:solidFill>
                <a:effectLst/>
                <a:latin typeface="Sketch Gothic" panose="02000506040000020004" pitchFamily="50" charset="0"/>
                <a:sym typeface="Gill Sans" charset="0"/>
              </a:rPr>
              <a:t>Mounting</a:t>
            </a:r>
            <a:endParaRPr kumimoji="0" lang="pl-PL" sz="4000" b="0" i="0" u="none" strike="noStrike" cap="none" normalizeH="0" baseline="0" dirty="0">
              <a:ln>
                <a:noFill/>
              </a:ln>
              <a:solidFill>
                <a:srgbClr val="4CBAB1"/>
              </a:solidFill>
              <a:effectLst/>
              <a:latin typeface="Sketch Gothic" panose="02000506040000020004" pitchFamily="50" charset="0"/>
              <a:sym typeface="Gill Sans" charset="0"/>
            </a:endParaRPr>
          </a:p>
        </p:txBody>
      </p:sp>
      <p:sp>
        <p:nvSpPr>
          <p:cNvPr id="71" name="Rectangle 70">
            <a:extLst>
              <a:ext uri="{FF2B5EF4-FFF2-40B4-BE49-F238E27FC236}">
                <a16:creationId xmlns:a16="http://schemas.microsoft.com/office/drawing/2014/main" id="{7C0FB88F-DFC6-43D3-81A7-7345527072E9}"/>
              </a:ext>
            </a:extLst>
          </p:cNvPr>
          <p:cNvSpPr/>
          <p:nvPr/>
        </p:nvSpPr>
        <p:spPr bwMode="auto">
          <a:xfrm>
            <a:off x="9001760" y="2624752"/>
            <a:ext cx="6217920" cy="9536768"/>
          </a:xfrm>
          <a:prstGeom prst="rect">
            <a:avLst/>
          </a:prstGeom>
          <a:noFill/>
          <a:ln>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pl-PL" sz="4000" b="0" i="0" u="none" strike="noStrike" cap="none" normalizeH="0" baseline="0" dirty="0" err="1">
                <a:ln>
                  <a:noFill/>
                </a:ln>
                <a:solidFill>
                  <a:srgbClr val="4CBAB1"/>
                </a:solidFill>
                <a:effectLst/>
                <a:latin typeface="Sketch Gothic" panose="02000506040000020004" pitchFamily="50" charset="0"/>
                <a:sym typeface="Gill Sans" charset="0"/>
              </a:rPr>
              <a:t>Updating</a:t>
            </a:r>
            <a:endParaRPr kumimoji="0" lang="pl-PL" sz="4000" b="0" i="0" u="none" strike="noStrike" cap="none" normalizeH="0" baseline="0" dirty="0">
              <a:ln>
                <a:noFill/>
              </a:ln>
              <a:solidFill>
                <a:srgbClr val="4CBAB1"/>
              </a:solidFill>
              <a:effectLst/>
              <a:latin typeface="Sketch Gothic" panose="02000506040000020004" pitchFamily="50" charset="0"/>
              <a:sym typeface="Gill Sans" charset="0"/>
            </a:endParaRPr>
          </a:p>
        </p:txBody>
      </p:sp>
      <p:sp>
        <p:nvSpPr>
          <p:cNvPr id="72" name="Rectangle 71">
            <a:extLst>
              <a:ext uri="{FF2B5EF4-FFF2-40B4-BE49-F238E27FC236}">
                <a16:creationId xmlns:a16="http://schemas.microsoft.com/office/drawing/2014/main" id="{B7ACB9E9-2B22-4C9A-9776-E55EAAA8240A}"/>
              </a:ext>
            </a:extLst>
          </p:cNvPr>
          <p:cNvSpPr/>
          <p:nvPr/>
        </p:nvSpPr>
        <p:spPr bwMode="auto">
          <a:xfrm>
            <a:off x="2773680" y="4328160"/>
            <a:ext cx="5913120" cy="640080"/>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b="1" i="0" u="none" strike="noStrike" cap="none" normalizeH="0" baseline="0" dirty="0" err="1">
                <a:ln>
                  <a:noFill/>
                </a:ln>
                <a:solidFill>
                  <a:schemeClr val="tx1"/>
                </a:solidFill>
                <a:effectLst/>
                <a:latin typeface="Sketch Gothic" panose="02000506040000020004" pitchFamily="50" charset="0"/>
                <a:sym typeface="Gill Sans" charset="0"/>
              </a:rPr>
              <a:t>constructor</a:t>
            </a:r>
            <a:endParaRPr kumimoji="0" lang="pl-PL" sz="3200" b="1"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73" name="Straight Arrow Connector 72">
            <a:extLst>
              <a:ext uri="{FF2B5EF4-FFF2-40B4-BE49-F238E27FC236}">
                <a16:creationId xmlns:a16="http://schemas.microsoft.com/office/drawing/2014/main" id="{5107790F-756D-48E2-8504-F2A1224D4543}"/>
              </a:ext>
            </a:extLst>
          </p:cNvPr>
          <p:cNvCxnSpPr>
            <a:cxnSpLocks/>
          </p:cNvCxnSpPr>
          <p:nvPr/>
        </p:nvCxnSpPr>
        <p:spPr bwMode="auto">
          <a:xfrm>
            <a:off x="5730240" y="362712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Arrow Connector 73">
            <a:extLst>
              <a:ext uri="{FF2B5EF4-FFF2-40B4-BE49-F238E27FC236}">
                <a16:creationId xmlns:a16="http://schemas.microsoft.com/office/drawing/2014/main" id="{6B9BE1C3-34D2-483C-AC92-B59DE39544B8}"/>
              </a:ext>
            </a:extLst>
          </p:cNvPr>
          <p:cNvCxnSpPr/>
          <p:nvPr/>
        </p:nvCxnSpPr>
        <p:spPr bwMode="auto">
          <a:xfrm>
            <a:off x="5730240" y="505968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5" name="Rectangle 74">
            <a:extLst>
              <a:ext uri="{FF2B5EF4-FFF2-40B4-BE49-F238E27FC236}">
                <a16:creationId xmlns:a16="http://schemas.microsoft.com/office/drawing/2014/main" id="{847E21B7-3E6B-4CB7-A37D-1882EDD6F270}"/>
              </a:ext>
            </a:extLst>
          </p:cNvPr>
          <p:cNvSpPr/>
          <p:nvPr/>
        </p:nvSpPr>
        <p:spPr bwMode="auto">
          <a:xfrm>
            <a:off x="2773679" y="5768862"/>
            <a:ext cx="12324077" cy="601458"/>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getDerivedStateFromProps</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sp>
        <p:nvSpPr>
          <p:cNvPr id="76" name="TextBox 75">
            <a:extLst>
              <a:ext uri="{FF2B5EF4-FFF2-40B4-BE49-F238E27FC236}">
                <a16:creationId xmlns:a16="http://schemas.microsoft.com/office/drawing/2014/main" id="{633AF7DD-7F9C-49AF-A8F0-0DC0CF713BE3}"/>
              </a:ext>
            </a:extLst>
          </p:cNvPr>
          <p:cNvSpPr txBox="1"/>
          <p:nvPr/>
        </p:nvSpPr>
        <p:spPr>
          <a:xfrm>
            <a:off x="9353652" y="3581552"/>
            <a:ext cx="1893468" cy="584775"/>
          </a:xfrm>
          <a:prstGeom prst="rect">
            <a:avLst/>
          </a:prstGeom>
          <a:noFill/>
        </p:spPr>
        <p:txBody>
          <a:bodyPr wrap="none" rtlCol="0">
            <a:spAutoFit/>
          </a:bodyPr>
          <a:lstStyle/>
          <a:p>
            <a:r>
              <a:rPr lang="pl-PL" sz="3200" dirty="0">
                <a:solidFill>
                  <a:schemeClr val="accent1"/>
                </a:solidFill>
                <a:latin typeface="Sketch Gothic" panose="02000506040000020004" pitchFamily="50" charset="0"/>
              </a:rPr>
              <a:t>New </a:t>
            </a:r>
            <a:r>
              <a:rPr lang="pl-PL" sz="3200" dirty="0" err="1">
                <a:solidFill>
                  <a:schemeClr val="accent1"/>
                </a:solidFill>
                <a:latin typeface="Sketch Gothic" panose="02000506040000020004" pitchFamily="50" charset="0"/>
              </a:rPr>
              <a:t>props</a:t>
            </a:r>
            <a:endParaRPr lang="pl-PL" sz="3200" dirty="0">
              <a:solidFill>
                <a:schemeClr val="accent1"/>
              </a:solidFill>
              <a:latin typeface="Sketch Gothic" panose="02000506040000020004" pitchFamily="50" charset="0"/>
            </a:endParaRPr>
          </a:p>
        </p:txBody>
      </p:sp>
      <p:sp>
        <p:nvSpPr>
          <p:cNvPr id="77" name="TextBox 76">
            <a:extLst>
              <a:ext uri="{FF2B5EF4-FFF2-40B4-BE49-F238E27FC236}">
                <a16:creationId xmlns:a16="http://schemas.microsoft.com/office/drawing/2014/main" id="{23B801B1-ABAC-4764-9599-884E8EC5F673}"/>
              </a:ext>
            </a:extLst>
          </p:cNvPr>
          <p:cNvSpPr txBox="1"/>
          <p:nvPr/>
        </p:nvSpPr>
        <p:spPr>
          <a:xfrm>
            <a:off x="13172493" y="3581551"/>
            <a:ext cx="1418978" cy="584775"/>
          </a:xfrm>
          <a:prstGeom prst="rect">
            <a:avLst/>
          </a:prstGeom>
          <a:noFill/>
        </p:spPr>
        <p:txBody>
          <a:bodyPr wrap="none" rtlCol="0">
            <a:spAutoFit/>
          </a:bodyPr>
          <a:lstStyle/>
          <a:p>
            <a:r>
              <a:rPr lang="pl-PL" sz="3200" dirty="0" err="1">
                <a:solidFill>
                  <a:schemeClr val="accent1"/>
                </a:solidFill>
                <a:latin typeface="Sketch Gothic" panose="02000506040000020004" pitchFamily="50" charset="0"/>
              </a:rPr>
              <a:t>setState</a:t>
            </a:r>
            <a:endParaRPr lang="pl-PL" sz="3200" dirty="0">
              <a:solidFill>
                <a:schemeClr val="accent1"/>
              </a:solidFill>
              <a:latin typeface="Sketch Gothic" panose="02000506040000020004" pitchFamily="50" charset="0"/>
            </a:endParaRPr>
          </a:p>
        </p:txBody>
      </p:sp>
      <p:cxnSp>
        <p:nvCxnSpPr>
          <p:cNvPr id="78" name="Straight Arrow Connector 77">
            <a:extLst>
              <a:ext uri="{FF2B5EF4-FFF2-40B4-BE49-F238E27FC236}">
                <a16:creationId xmlns:a16="http://schemas.microsoft.com/office/drawing/2014/main" id="{0E5D1FC0-BE87-4F8E-89CB-27123763D3A5}"/>
              </a:ext>
            </a:extLst>
          </p:cNvPr>
          <p:cNvCxnSpPr>
            <a:cxnSpLocks/>
          </p:cNvCxnSpPr>
          <p:nvPr/>
        </p:nvCxnSpPr>
        <p:spPr bwMode="auto">
          <a:xfrm>
            <a:off x="10239426" y="4206240"/>
            <a:ext cx="0" cy="146304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9" name="Rectangle 78">
            <a:extLst>
              <a:ext uri="{FF2B5EF4-FFF2-40B4-BE49-F238E27FC236}">
                <a16:creationId xmlns:a16="http://schemas.microsoft.com/office/drawing/2014/main" id="{1B25F7E1-7147-458E-9164-4189BC705069}"/>
              </a:ext>
            </a:extLst>
          </p:cNvPr>
          <p:cNvSpPr/>
          <p:nvPr/>
        </p:nvSpPr>
        <p:spPr bwMode="auto">
          <a:xfrm>
            <a:off x="9123680" y="7179084"/>
            <a:ext cx="598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shouldComponentUpdate</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80" name="Straight Arrow Connector 79">
            <a:extLst>
              <a:ext uri="{FF2B5EF4-FFF2-40B4-BE49-F238E27FC236}">
                <a16:creationId xmlns:a16="http://schemas.microsoft.com/office/drawing/2014/main" id="{3E7E9195-10FB-40D5-A136-96911F2FDED6}"/>
              </a:ext>
            </a:extLst>
          </p:cNvPr>
          <p:cNvCxnSpPr>
            <a:cxnSpLocks/>
          </p:cNvCxnSpPr>
          <p:nvPr/>
        </p:nvCxnSpPr>
        <p:spPr bwMode="auto">
          <a:xfrm>
            <a:off x="10239426" y="649224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Arrow Connector 80">
            <a:extLst>
              <a:ext uri="{FF2B5EF4-FFF2-40B4-BE49-F238E27FC236}">
                <a16:creationId xmlns:a16="http://schemas.microsoft.com/office/drawing/2014/main" id="{0CA64A5B-C5C0-4336-A490-693C1369BC06}"/>
              </a:ext>
            </a:extLst>
          </p:cNvPr>
          <p:cNvCxnSpPr>
            <a:cxnSpLocks/>
          </p:cNvCxnSpPr>
          <p:nvPr/>
        </p:nvCxnSpPr>
        <p:spPr bwMode="auto">
          <a:xfrm>
            <a:off x="13897026" y="4206240"/>
            <a:ext cx="0" cy="146304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2" name="Rectangle 81">
            <a:extLst>
              <a:ext uri="{FF2B5EF4-FFF2-40B4-BE49-F238E27FC236}">
                <a16:creationId xmlns:a16="http://schemas.microsoft.com/office/drawing/2014/main" id="{4C6ACD7C-1ADE-41D8-A6C8-FA3E75FD1329}"/>
              </a:ext>
            </a:extLst>
          </p:cNvPr>
          <p:cNvSpPr/>
          <p:nvPr/>
        </p:nvSpPr>
        <p:spPr bwMode="auto">
          <a:xfrm>
            <a:off x="2773680" y="8590597"/>
            <a:ext cx="1233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render</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83" name="Straight Arrow Connector 82">
            <a:extLst>
              <a:ext uri="{FF2B5EF4-FFF2-40B4-BE49-F238E27FC236}">
                <a16:creationId xmlns:a16="http://schemas.microsoft.com/office/drawing/2014/main" id="{4B796FEE-8391-46C1-8A16-BA7F431734CB}"/>
              </a:ext>
            </a:extLst>
          </p:cNvPr>
          <p:cNvCxnSpPr>
            <a:cxnSpLocks/>
          </p:cNvCxnSpPr>
          <p:nvPr/>
        </p:nvCxnSpPr>
        <p:spPr bwMode="auto">
          <a:xfrm>
            <a:off x="11925986" y="7859077"/>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 name="Straight Arrow Connector 83">
            <a:extLst>
              <a:ext uri="{FF2B5EF4-FFF2-40B4-BE49-F238E27FC236}">
                <a16:creationId xmlns:a16="http://schemas.microsoft.com/office/drawing/2014/main" id="{823EE5CF-E3C3-444A-801C-DE64FE56D91A}"/>
              </a:ext>
            </a:extLst>
          </p:cNvPr>
          <p:cNvCxnSpPr>
            <a:cxnSpLocks/>
          </p:cNvCxnSpPr>
          <p:nvPr/>
        </p:nvCxnSpPr>
        <p:spPr bwMode="auto">
          <a:xfrm>
            <a:off x="5730240" y="6492240"/>
            <a:ext cx="0" cy="2006917"/>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Arrow Connector 84">
            <a:extLst>
              <a:ext uri="{FF2B5EF4-FFF2-40B4-BE49-F238E27FC236}">
                <a16:creationId xmlns:a16="http://schemas.microsoft.com/office/drawing/2014/main" id="{52115EAD-6BD8-40AF-8F69-25EEF1CAF017}"/>
              </a:ext>
            </a:extLst>
          </p:cNvPr>
          <p:cNvCxnSpPr>
            <a:cxnSpLocks/>
          </p:cNvCxnSpPr>
          <p:nvPr/>
        </p:nvCxnSpPr>
        <p:spPr bwMode="auto">
          <a:xfrm>
            <a:off x="12627026" y="7859077"/>
            <a:ext cx="520014" cy="309563"/>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6" name="Multiplication Sign 85">
            <a:extLst>
              <a:ext uri="{FF2B5EF4-FFF2-40B4-BE49-F238E27FC236}">
                <a16:creationId xmlns:a16="http://schemas.microsoft.com/office/drawing/2014/main" id="{54E19FB1-8AE8-41DC-A2DD-91108277B4D8}"/>
              </a:ext>
            </a:extLst>
          </p:cNvPr>
          <p:cNvSpPr/>
          <p:nvPr/>
        </p:nvSpPr>
        <p:spPr bwMode="auto">
          <a:xfrm>
            <a:off x="13177520" y="7950517"/>
            <a:ext cx="487680" cy="487680"/>
          </a:xfrm>
          <a:prstGeom prst="mathMultiply">
            <a:avLst/>
          </a:prstGeom>
          <a:solidFill>
            <a:srgbClr val="C000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l-PL"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7" name="Rectangle 86">
            <a:extLst>
              <a:ext uri="{FF2B5EF4-FFF2-40B4-BE49-F238E27FC236}">
                <a16:creationId xmlns:a16="http://schemas.microsoft.com/office/drawing/2014/main" id="{F1DA548A-4F00-43B8-8EEE-4499684CA726}"/>
              </a:ext>
            </a:extLst>
          </p:cNvPr>
          <p:cNvSpPr/>
          <p:nvPr/>
        </p:nvSpPr>
        <p:spPr bwMode="auto">
          <a:xfrm>
            <a:off x="9113520" y="9981942"/>
            <a:ext cx="598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getSnapshotBeforeUpdate</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88" name="Straight Arrow Connector 87">
            <a:extLst>
              <a:ext uri="{FF2B5EF4-FFF2-40B4-BE49-F238E27FC236}">
                <a16:creationId xmlns:a16="http://schemas.microsoft.com/office/drawing/2014/main" id="{E4FAD9C8-A5AA-4F0D-A4F5-6EC544D377EA}"/>
              </a:ext>
            </a:extLst>
          </p:cNvPr>
          <p:cNvCxnSpPr>
            <a:cxnSpLocks/>
          </p:cNvCxnSpPr>
          <p:nvPr/>
        </p:nvCxnSpPr>
        <p:spPr bwMode="auto">
          <a:xfrm>
            <a:off x="11925986" y="9280902"/>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9" name="Rectangle 88">
            <a:extLst>
              <a:ext uri="{FF2B5EF4-FFF2-40B4-BE49-F238E27FC236}">
                <a16:creationId xmlns:a16="http://schemas.microsoft.com/office/drawing/2014/main" id="{D5E687A9-0300-4AB6-BEB2-30256998955D}"/>
              </a:ext>
            </a:extLst>
          </p:cNvPr>
          <p:cNvSpPr/>
          <p:nvPr/>
        </p:nvSpPr>
        <p:spPr bwMode="auto">
          <a:xfrm>
            <a:off x="9123680" y="11347500"/>
            <a:ext cx="598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componentDidUpdate</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90" name="Straight Arrow Connector 89">
            <a:extLst>
              <a:ext uri="{FF2B5EF4-FFF2-40B4-BE49-F238E27FC236}">
                <a16:creationId xmlns:a16="http://schemas.microsoft.com/office/drawing/2014/main" id="{999BE994-97BC-436C-A450-CEDFFAF88C9F}"/>
              </a:ext>
            </a:extLst>
          </p:cNvPr>
          <p:cNvCxnSpPr>
            <a:cxnSpLocks/>
          </p:cNvCxnSpPr>
          <p:nvPr/>
        </p:nvCxnSpPr>
        <p:spPr bwMode="auto">
          <a:xfrm>
            <a:off x="11925986" y="1067694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1" name="Rectangle 90">
            <a:extLst>
              <a:ext uri="{FF2B5EF4-FFF2-40B4-BE49-F238E27FC236}">
                <a16:creationId xmlns:a16="http://schemas.microsoft.com/office/drawing/2014/main" id="{27DBE9E8-4901-4C85-9997-200FA9AD7BFB}"/>
              </a:ext>
            </a:extLst>
          </p:cNvPr>
          <p:cNvSpPr/>
          <p:nvPr/>
        </p:nvSpPr>
        <p:spPr bwMode="auto">
          <a:xfrm>
            <a:off x="2738120" y="11353555"/>
            <a:ext cx="5984240" cy="584775"/>
          </a:xfrm>
          <a:prstGeom prst="rect">
            <a:avLst/>
          </a:prstGeom>
          <a:solidFill>
            <a:schemeClr val="accent1">
              <a:lumMod val="40000"/>
              <a:lumOff val="60000"/>
            </a:schemeClr>
          </a:solidFill>
          <a:ln>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3200" i="0" u="none" strike="noStrike" cap="none" normalizeH="0" baseline="0" dirty="0" err="1">
                <a:ln>
                  <a:noFill/>
                </a:ln>
                <a:solidFill>
                  <a:schemeClr val="tx1"/>
                </a:solidFill>
                <a:effectLst/>
                <a:latin typeface="Sketch Gothic" panose="02000506040000020004" pitchFamily="50" charset="0"/>
                <a:sym typeface="Gill Sans" charset="0"/>
              </a:rPr>
              <a:t>componentDidMount</a:t>
            </a:r>
            <a:endParaRPr kumimoji="0" lang="pl-PL" sz="3200" i="0" u="none" strike="noStrike" cap="none" normalizeH="0" baseline="0" dirty="0">
              <a:ln>
                <a:noFill/>
              </a:ln>
              <a:solidFill>
                <a:schemeClr val="tx1"/>
              </a:solidFill>
              <a:effectLst/>
              <a:latin typeface="Sketch Gothic" panose="02000506040000020004" pitchFamily="50" charset="0"/>
              <a:sym typeface="Gill Sans" charset="0"/>
            </a:endParaRPr>
          </a:p>
        </p:txBody>
      </p:sp>
      <p:cxnSp>
        <p:nvCxnSpPr>
          <p:cNvPr id="92" name="Straight Arrow Connector 91">
            <a:extLst>
              <a:ext uri="{FF2B5EF4-FFF2-40B4-BE49-F238E27FC236}">
                <a16:creationId xmlns:a16="http://schemas.microsoft.com/office/drawing/2014/main" id="{8E43B736-6D00-49EB-A13D-E4A763427680}"/>
              </a:ext>
            </a:extLst>
          </p:cNvPr>
          <p:cNvCxnSpPr>
            <a:cxnSpLocks/>
          </p:cNvCxnSpPr>
          <p:nvPr/>
        </p:nvCxnSpPr>
        <p:spPr bwMode="auto">
          <a:xfrm>
            <a:off x="5730240" y="9280902"/>
            <a:ext cx="0" cy="2006917"/>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Arrow Connector 92">
            <a:extLst>
              <a:ext uri="{FF2B5EF4-FFF2-40B4-BE49-F238E27FC236}">
                <a16:creationId xmlns:a16="http://schemas.microsoft.com/office/drawing/2014/main" id="{AE66DF5F-76CD-4F6B-BF77-23C555C16095}"/>
              </a:ext>
            </a:extLst>
          </p:cNvPr>
          <p:cNvCxnSpPr>
            <a:cxnSpLocks/>
          </p:cNvCxnSpPr>
          <p:nvPr/>
        </p:nvCxnSpPr>
        <p:spPr bwMode="auto">
          <a:xfrm>
            <a:off x="13927506" y="6492240"/>
            <a:ext cx="0" cy="609600"/>
          </a:xfrm>
          <a:prstGeom prst="straightConnector1">
            <a:avLst/>
          </a:prstGeom>
          <a:solidFill>
            <a:srgbClr val="ECB100"/>
          </a:solidFill>
          <a:ln w="76200">
            <a:solidFill>
              <a:schemeClr val="accent1"/>
            </a:solidFill>
            <a:prstDash val="sysDash"/>
            <a:tailEnd type="triangle"/>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2802673"/>
      </p:ext>
    </p:extLst>
  </p:cSld>
  <p:clrMapOvr>
    <a:masterClrMapping/>
  </p:clrMapOvr>
  <p:transition spd="slow">
    <p:fade thruBlk="1"/>
  </p:transition>
</p:sld>
</file>

<file path=ppt/theme/theme1.xml><?xml version="1.0" encoding="utf-8"?>
<a:theme xmlns:a="http://schemas.openxmlformats.org/drawingml/2006/main" name="ChalkDust_ExtraDustyBlack">
  <a:themeElements>
    <a:clrScheme name="">
      <a:dk1>
        <a:srgbClr val="000000"/>
      </a:dk1>
      <a:lt1>
        <a:srgbClr val="FFFFFF"/>
      </a:lt1>
      <a:dk2>
        <a:srgbClr val="000000"/>
      </a:dk2>
      <a:lt2>
        <a:srgbClr val="808080"/>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ChalkDust_ExtraDustyBlack</Template>
  <TotalTime>1386</TotalTime>
  <Words>5428</Words>
  <Application>Microsoft Office PowerPoint</Application>
  <PresentationFormat>Custom</PresentationFormat>
  <Paragraphs>1368</Paragraphs>
  <Slides>116</Slides>
  <Notes>116</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116</vt:i4>
      </vt:variant>
    </vt:vector>
  </HeadingPairs>
  <TitlesOfParts>
    <vt:vector size="132" baseType="lpstr">
      <vt:lpstr>Amatic</vt:lpstr>
      <vt:lpstr>Amatic SC</vt:lpstr>
      <vt:lpstr>Amatic SC Bold</vt:lpstr>
      <vt:lpstr>Amatic SC Regular</vt:lpstr>
      <vt:lpstr>Calibri</vt:lpstr>
      <vt:lpstr>Gill Sans</vt:lpstr>
      <vt:lpstr>Lucida Grande</vt:lpstr>
      <vt:lpstr>Oswald Book</vt:lpstr>
      <vt:lpstr>Oswald Light</vt:lpstr>
      <vt:lpstr>Sketch Gothic</vt:lpstr>
      <vt:lpstr>Sketch Gothic Light</vt:lpstr>
      <vt:lpstr>ChalkDust_ExtraDustyBlack</vt:lpstr>
      <vt:lpstr>No Heading Pages</vt:lpstr>
      <vt:lpstr>Heading Bar Pages</vt:lpstr>
      <vt:lpstr>1_No Heading Pages</vt:lpstr>
      <vt:lpstr>1_Heading Bar Pages</vt:lpstr>
      <vt:lpstr>React Crash Course</vt:lpstr>
      <vt:lpstr>Agenda</vt:lpstr>
      <vt:lpstr>JavaScript basics</vt:lpstr>
      <vt:lpstr>PowerPoint Presentation</vt:lpstr>
      <vt:lpstr>PowerPoint Presentation</vt:lpstr>
      <vt:lpstr>JavaScript basics</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PowerPoint Presentation</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ecosystem tools</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JavaScript ecosystem tools</vt:lpstr>
      <vt:lpstr>JavaScript ecosystem tools</vt:lpstr>
      <vt:lpstr>Introduction to react.js</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Introduction to react.js</vt:lpstr>
      <vt:lpstr>PowerPoint Presentation</vt:lpstr>
      <vt:lpstr>Introduction to react.js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react.js</vt:lpstr>
      <vt:lpstr>PowerPoint Presentation</vt:lpstr>
      <vt:lpstr>Introduction to react.js</vt:lpstr>
      <vt:lpstr>PowerPoint Presentation</vt:lpstr>
      <vt:lpstr>Introduction to react.js</vt:lpstr>
      <vt:lpstr>PowerPoint Presentation</vt:lpstr>
      <vt:lpstr>react.js more advanced concepts</vt:lpstr>
      <vt:lpstr>react.js more advanced concepts</vt:lpstr>
      <vt:lpstr>react.js more advanced concepts</vt:lpstr>
      <vt:lpstr>react.js more advanced concepts</vt:lpstr>
      <vt:lpstr>react.js more advanced concepts</vt:lpstr>
      <vt:lpstr>react.js more advanced concepts</vt:lpstr>
      <vt:lpstr>react.js more advanced concepts</vt:lpstr>
      <vt:lpstr>react.js more advanced concepts</vt:lpstr>
      <vt:lpstr>PowerPoint Presentation</vt:lpstr>
      <vt:lpstr>react.js more advanced concepts</vt:lpstr>
      <vt:lpstr>react.js more advanced concepts</vt:lpstr>
      <vt:lpstr>App state management with redux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state management with redux</vt:lpstr>
      <vt:lpstr>PowerPoint Presentation</vt:lpstr>
    </vt:vector>
  </TitlesOfParts>
  <Company>Unknown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JIT Frontend Bootcamp</dc:title>
  <dc:creator>user</dc:creator>
  <cp:lastModifiedBy>Karol Kowalczuk</cp:lastModifiedBy>
  <cp:revision>125</cp:revision>
  <cp:lastPrinted>2018-01-13T00:24:45Z</cp:lastPrinted>
  <dcterms:created xsi:type="dcterms:W3CDTF">2018-01-10T19:05:31Z</dcterms:created>
  <dcterms:modified xsi:type="dcterms:W3CDTF">2019-10-24T07:13:56Z</dcterms:modified>
</cp:coreProperties>
</file>